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62" r:id="rId5"/>
    <p:sldId id="261" r:id="rId6"/>
    <p:sldId id="269" r:id="rId7"/>
    <p:sldId id="272" r:id="rId8"/>
    <p:sldId id="270" r:id="rId9"/>
    <p:sldId id="273" r:id="rId10"/>
    <p:sldId id="281" r:id="rId11"/>
    <p:sldId id="274" r:id="rId12"/>
    <p:sldId id="278" r:id="rId13"/>
    <p:sldId id="275" r:id="rId14"/>
    <p:sldId id="276" r:id="rId15"/>
    <p:sldId id="284" r:id="rId16"/>
    <p:sldId id="289" r:id="rId17"/>
    <p:sldId id="277" r:id="rId18"/>
    <p:sldId id="283" r:id="rId19"/>
    <p:sldId id="288" r:id="rId20"/>
    <p:sldId id="282" r:id="rId21"/>
    <p:sldId id="290" r:id="rId22"/>
    <p:sldId id="286" r:id="rId23"/>
    <p:sldId id="280" r:id="rId24"/>
    <p:sldId id="287" r:id="rId25"/>
  </p:sldIdLst>
  <p:sldSz cx="9144000" cy="6858000" type="screen4x3"/>
  <p:notesSz cx="6858000" cy="9144000"/>
  <p:embeddedFontLst>
    <p:embeddedFont>
      <p:font typeface="나눔고딕 ExtraBold" pitchFamily="50" charset="-127"/>
      <p:bold r:id="rId27"/>
    </p:embeddedFont>
    <p:embeddedFont>
      <p:font typeface="맑은 고딕" pitchFamily="50" charset="-127"/>
      <p:regular r:id="rId28"/>
      <p:bold r:id="rId29"/>
    </p:embeddedFont>
    <p:embeddedFont>
      <p:font typeface="나눔고딕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CC0000"/>
    <a:srgbClr val="FF5B5F"/>
    <a:srgbClr val="B80000"/>
    <a:srgbClr val="FF8585"/>
    <a:srgbClr val="FF0D0D"/>
    <a:srgbClr val="FF2929"/>
    <a:srgbClr val="FF0066"/>
    <a:srgbClr val="CCA412"/>
    <a:srgbClr val="EBC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7" autoAdjust="0"/>
    <p:restoredTop sz="94660"/>
  </p:normalViewPr>
  <p:slideViewPr>
    <p:cSldViewPr>
      <p:cViewPr>
        <p:scale>
          <a:sx n="82" d="100"/>
          <a:sy n="82" d="100"/>
        </p:scale>
        <p:origin x="-2622" y="-7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A4DBF-FFE9-49D7-A3C3-DD32E4ADE653}" type="datetimeFigureOut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E422D-7F66-4670-8F34-3A9D874347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814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F82D1-69A0-40D8-8177-F5C05DBB0A32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32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3FFA-043E-41E1-88DE-BD1E3FA4DAA0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79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55FB8-73FD-47AA-A06D-5217565D160B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47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707" y="274638"/>
            <a:ext cx="4174301" cy="1143000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1" cy="4525963"/>
          </a:xfrm>
        </p:spPr>
        <p:txBody>
          <a:bodyPr>
            <a:normAutofit/>
          </a:bodyPr>
          <a:lstStyle>
            <a:lvl1pPr>
              <a:defRPr sz="2400">
                <a:latin typeface="나눔고딕" pitchFamily="50" charset="-127"/>
                <a:ea typeface="나눔고딕" pitchFamily="50" charset="-127"/>
              </a:defRPr>
            </a:lvl1pPr>
            <a:lvl2pPr>
              <a:defRPr sz="2000">
                <a:latin typeface="나눔고딕" pitchFamily="50" charset="-127"/>
                <a:ea typeface="나눔고딕" pitchFamily="50" charset="-127"/>
              </a:defRPr>
            </a:lvl2pPr>
            <a:lvl3pPr>
              <a:defRPr sz="1800">
                <a:latin typeface="나눔고딕" pitchFamily="50" charset="-127"/>
                <a:ea typeface="나눔고딕" pitchFamily="50" charset="-127"/>
              </a:defRPr>
            </a:lvl3pPr>
            <a:lvl4pPr>
              <a:defRPr sz="1600">
                <a:latin typeface="나눔고딕" pitchFamily="50" charset="-127"/>
                <a:ea typeface="나눔고딕" pitchFamily="50" charset="-127"/>
              </a:defRPr>
            </a:lvl4pPr>
            <a:lvl5pPr>
              <a:defRPr sz="1600"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4BC9D-E3D3-41D6-95A7-B2759C54FAD7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395536" y="700860"/>
            <a:ext cx="72008" cy="2975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26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5B7B-5CCD-4161-8937-C3CE8B11C032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12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B6A53-DBFB-4272-9BD6-7B5CCB1E7CDD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1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6D52E-2BFD-4BEB-89EA-6F54B620216B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7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3BA78-4934-4E6D-A08D-A64F18681BEF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15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9F21-6A98-4955-B526-18856CB854CC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6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AD8FA-5AE4-4F5F-9E35-ED7269D4BCF9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47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64390-AFFF-4F06-9562-57CE00B3C743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32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18837-59E4-4FEA-89C1-0D24B9B0EFD1}" type="datetime1">
              <a:rPr lang="ko-KR" altLang="en-US" smtClean="0"/>
              <a:t>2014-04-11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4D8E6-7DC1-4589-AB67-0C35D689FA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2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im3000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3.wdp"/><Relationship Id="rId5" Type="http://schemas.openxmlformats.org/officeDocument/2006/relationships/image" Target="../media/image9.jpeg"/><Relationship Id="rId10" Type="http://schemas.openxmlformats.org/officeDocument/2006/relationships/image" Target="../media/image13.png"/><Relationship Id="rId4" Type="http://schemas.openxmlformats.org/officeDocument/2006/relationships/image" Target="../media/image8.jp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13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1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rPr>
              <a:t>Project Q1</a:t>
            </a:r>
            <a:endParaRPr lang="ko-KR" altLang="en-US" dirty="0">
              <a:solidFill>
                <a:srgbClr val="FF5B5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419559"/>
          </a:xfrm>
        </p:spPr>
        <p:txBody>
          <a:bodyPr>
            <a:normAutofit/>
          </a:bodyPr>
          <a:lstStyle/>
          <a:p>
            <a:r>
              <a:rPr lang="ko-KR" altLang="en-US" sz="18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내가 만든  </a:t>
            </a:r>
            <a:r>
              <a:rPr lang="ko-KR" altLang="en-US" sz="1800" dirty="0" err="1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기계장비을</a:t>
            </a:r>
            <a:r>
              <a:rPr lang="ko-KR" altLang="en-US" sz="18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이용한 호쾌한 액션</a:t>
            </a:r>
            <a:r>
              <a:rPr lang="en-US" altLang="ko-KR" sz="18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MMORPG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2121" y="6041508"/>
            <a:ext cx="2843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박</a:t>
            </a:r>
            <a:r>
              <a:rPr lang="ko-KR" altLang="en-US" sz="1200" dirty="0" smtClean="0">
                <a:solidFill>
                  <a:srgbClr val="FF5B5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정민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010303041945</a:t>
            </a:r>
          </a:p>
          <a:p>
            <a:pPr algn="r"/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pim3000@naver.com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en-US" altLang="ko-KR" sz="1200" dirty="0" err="1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Ver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2.0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13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 flipH="1" flipV="1">
            <a:off x="2121697" y="4218252"/>
            <a:ext cx="1086214" cy="59122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 flipV="1">
            <a:off x="3207910" y="4809474"/>
            <a:ext cx="468052" cy="11120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111045" y="1700663"/>
            <a:ext cx="541075" cy="9445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728190" y="2749566"/>
            <a:ext cx="1298624" cy="43566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3207910" y="2933204"/>
            <a:ext cx="2300194" cy="18762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990339" y="5227004"/>
            <a:ext cx="1131358" cy="7157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2121696" y="5939392"/>
            <a:ext cx="1554266" cy="33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 flipV="1">
            <a:off x="833368" y="4000072"/>
            <a:ext cx="156971" cy="12269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5111045" y="875877"/>
            <a:ext cx="442532" cy="8247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 flipV="1">
            <a:off x="3871579" y="1612446"/>
            <a:ext cx="1239465" cy="882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5111044" y="1700662"/>
            <a:ext cx="1644090" cy="10999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H="1" flipV="1">
            <a:off x="6755134" y="1810661"/>
            <a:ext cx="271680" cy="137457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 flipV="1">
            <a:off x="7026814" y="2441830"/>
            <a:ext cx="731130" cy="74340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7026814" y="3185231"/>
            <a:ext cx="1145575" cy="3043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7026814" y="3185232"/>
            <a:ext cx="468052" cy="107502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컨텐츠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176884" y="3399329"/>
            <a:ext cx="683148" cy="67564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마을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5364088" y="2385464"/>
            <a:ext cx="728204" cy="728204"/>
          </a:xfrm>
          <a:prstGeom prst="ellipse">
            <a:avLst/>
          </a:prstGeom>
          <a:solidFill>
            <a:srgbClr val="FF8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전투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2843808" y="4445372"/>
            <a:ext cx="728204" cy="72820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제작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860032" y="1448635"/>
            <a:ext cx="502025" cy="504056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4" name="타원 13"/>
          <p:cNvSpPr/>
          <p:nvPr/>
        </p:nvSpPr>
        <p:spPr>
          <a:xfrm>
            <a:off x="6775802" y="2933204"/>
            <a:ext cx="502025" cy="504056"/>
          </a:xfrm>
          <a:prstGeom prst="ellipse">
            <a:avLst/>
          </a:prstGeom>
          <a:solidFill>
            <a:srgbClr val="FF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522287" y="4974977"/>
            <a:ext cx="936104" cy="504056"/>
            <a:chOff x="1402632" y="4009126"/>
            <a:chExt cx="936104" cy="504056"/>
          </a:xfrm>
          <a:solidFill>
            <a:schemeClr val="accent5">
              <a:lumMod val="75000"/>
            </a:schemeClr>
          </a:solidFill>
        </p:grpSpPr>
        <p:sp>
          <p:nvSpPr>
            <p:cNvPr id="25" name="타원 24"/>
            <p:cNvSpPr/>
            <p:nvPr/>
          </p:nvSpPr>
          <p:spPr>
            <a:xfrm>
              <a:off x="1619672" y="4009126"/>
              <a:ext cx="502025" cy="50405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02632" y="4122654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Gram</a:t>
              </a:r>
              <a:endParaRPr lang="ko-KR" altLang="en-US" sz="120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207910" y="5669508"/>
            <a:ext cx="936104" cy="504056"/>
            <a:chOff x="1402632" y="4009126"/>
            <a:chExt cx="936104" cy="504056"/>
          </a:xfrm>
          <a:solidFill>
            <a:schemeClr val="accent5">
              <a:lumMod val="75000"/>
            </a:schemeClr>
          </a:solidFill>
        </p:grpSpPr>
        <p:sp>
          <p:nvSpPr>
            <p:cNvPr id="29" name="타원 28"/>
            <p:cNvSpPr/>
            <p:nvPr/>
          </p:nvSpPr>
          <p:spPr>
            <a:xfrm>
              <a:off x="1619672" y="4009126"/>
              <a:ext cx="502025" cy="50405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02632" y="4122654"/>
              <a:ext cx="9361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소울</a:t>
              </a:r>
              <a:r>
                <a:rPr lang="ko-KR" altLang="en-US" sz="1200" dirty="0" err="1"/>
                <a:t>잼</a:t>
              </a:r>
              <a:endParaRPr lang="ko-KR" altLang="en-US" sz="12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558762" y="3046732"/>
            <a:ext cx="9361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/>
              <a:t>필드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4642993" y="1562163"/>
            <a:ext cx="9361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 smtClean="0"/>
              <a:t>던전</a:t>
            </a:r>
            <a:endParaRPr lang="ko-KR" altLang="en-US" sz="12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355846" y="3703998"/>
            <a:ext cx="955044" cy="587965"/>
            <a:chOff x="1402632" y="4009126"/>
            <a:chExt cx="936104" cy="576305"/>
          </a:xfrm>
          <a:solidFill>
            <a:schemeClr val="accent5">
              <a:lumMod val="75000"/>
            </a:schemeClr>
          </a:solidFill>
        </p:grpSpPr>
        <p:sp>
          <p:nvSpPr>
            <p:cNvPr id="38" name="타원 37"/>
            <p:cNvSpPr/>
            <p:nvPr/>
          </p:nvSpPr>
          <p:spPr>
            <a:xfrm>
              <a:off x="1619672" y="4009126"/>
              <a:ext cx="502025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02632" y="4013226"/>
              <a:ext cx="936104" cy="5722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Gram</a:t>
              </a:r>
            </a:p>
            <a:p>
              <a:pPr algn="ctr"/>
              <a:r>
                <a:rPr lang="ko-KR" altLang="en-US" sz="1200" dirty="0" smtClean="0"/>
                <a:t>강</a:t>
              </a:r>
              <a:r>
                <a:rPr lang="ko-KR" altLang="en-US" sz="1200" dirty="0"/>
                <a:t>화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524512" y="5525492"/>
            <a:ext cx="1321951" cy="711820"/>
            <a:chOff x="1400584" y="4009126"/>
            <a:chExt cx="936104" cy="504056"/>
          </a:xfrm>
          <a:solidFill>
            <a:schemeClr val="accent5">
              <a:lumMod val="50000"/>
            </a:schemeClr>
          </a:solidFill>
        </p:grpSpPr>
        <p:sp>
          <p:nvSpPr>
            <p:cNvPr id="41" name="타원 40"/>
            <p:cNvSpPr/>
            <p:nvPr/>
          </p:nvSpPr>
          <p:spPr>
            <a:xfrm>
              <a:off x="1619672" y="4009126"/>
              <a:ext cx="502025" cy="50405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400584" y="4097696"/>
              <a:ext cx="936104" cy="326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제작</a:t>
              </a:r>
              <a:endParaRPr lang="en-US" altLang="ko-KR" sz="12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모드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644174" y="3944540"/>
            <a:ext cx="955044" cy="583782"/>
            <a:chOff x="1402632" y="3976188"/>
            <a:chExt cx="936104" cy="572205"/>
          </a:xfrm>
          <a:solidFill>
            <a:schemeClr val="accent5">
              <a:lumMod val="75000"/>
            </a:schemeClr>
          </a:solidFill>
        </p:grpSpPr>
        <p:sp>
          <p:nvSpPr>
            <p:cNvPr id="44" name="타원 43"/>
            <p:cNvSpPr/>
            <p:nvPr/>
          </p:nvSpPr>
          <p:spPr>
            <a:xfrm>
              <a:off x="1619672" y="4009126"/>
              <a:ext cx="502025" cy="50405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402632" y="3976188"/>
              <a:ext cx="936104" cy="5722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10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ko-KR" altLang="en-US" dirty="0">
                  <a:solidFill>
                    <a:schemeClr val="tx1"/>
                  </a:solidFill>
                </a:rPr>
                <a:t>재료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ko-KR" altLang="en-US" dirty="0">
                  <a:solidFill>
                    <a:schemeClr val="tx1"/>
                  </a:solidFill>
                </a:rPr>
                <a:t>수집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026814" y="4003126"/>
            <a:ext cx="955043" cy="514254"/>
            <a:chOff x="1402632" y="4009126"/>
            <a:chExt cx="936104" cy="504056"/>
          </a:xfrm>
          <a:solidFill>
            <a:srgbClr val="FF0D0D"/>
          </a:solidFill>
        </p:grpSpPr>
        <p:sp>
          <p:nvSpPr>
            <p:cNvPr id="53" name="타원 52"/>
            <p:cNvSpPr/>
            <p:nvPr/>
          </p:nvSpPr>
          <p:spPr>
            <a:xfrm>
              <a:off x="1619672" y="4009126"/>
              <a:ext cx="502025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402632" y="4105306"/>
              <a:ext cx="936104" cy="343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침공</a:t>
              </a:r>
              <a:endParaRPr lang="ko-KR" altLang="en-US" sz="1200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558510" y="3113668"/>
            <a:ext cx="1340648" cy="721887"/>
            <a:chOff x="1402632" y="4009126"/>
            <a:chExt cx="936104" cy="504056"/>
          </a:xfrm>
          <a:solidFill>
            <a:srgbClr val="B80000"/>
          </a:solidFill>
        </p:grpSpPr>
        <p:sp>
          <p:nvSpPr>
            <p:cNvPr id="56" name="타원 55"/>
            <p:cNvSpPr/>
            <p:nvPr/>
          </p:nvSpPr>
          <p:spPr>
            <a:xfrm>
              <a:off x="1619672" y="4009126"/>
              <a:ext cx="502025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02632" y="4161777"/>
              <a:ext cx="936104" cy="1934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보스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7380312" y="2130918"/>
            <a:ext cx="955043" cy="514254"/>
            <a:chOff x="1402632" y="4009126"/>
            <a:chExt cx="936104" cy="504056"/>
          </a:xfrm>
          <a:solidFill>
            <a:srgbClr val="FF0D0D"/>
          </a:solidFill>
        </p:grpSpPr>
        <p:sp>
          <p:nvSpPr>
            <p:cNvPr id="59" name="타원 58"/>
            <p:cNvSpPr/>
            <p:nvPr/>
          </p:nvSpPr>
          <p:spPr>
            <a:xfrm>
              <a:off x="1619672" y="4009126"/>
              <a:ext cx="502025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02632" y="4127997"/>
              <a:ext cx="936104" cy="343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PVP</a:t>
              </a:r>
              <a:endParaRPr lang="ko-KR" altLang="en-US" sz="1200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397119" y="1355319"/>
            <a:ext cx="955043" cy="514254"/>
            <a:chOff x="1405633" y="4009126"/>
            <a:chExt cx="936104" cy="504056"/>
          </a:xfrm>
          <a:solidFill>
            <a:srgbClr val="FF0D0D"/>
          </a:solidFill>
        </p:grpSpPr>
        <p:sp>
          <p:nvSpPr>
            <p:cNvPr id="62" name="타원 61"/>
            <p:cNvSpPr/>
            <p:nvPr/>
          </p:nvSpPr>
          <p:spPr>
            <a:xfrm>
              <a:off x="1619672" y="4009126"/>
              <a:ext cx="502025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05633" y="4107576"/>
              <a:ext cx="936104" cy="343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미로</a:t>
              </a:r>
              <a:endParaRPr lang="ko-KR" altLang="en-US" sz="1200" dirty="0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076056" y="618750"/>
            <a:ext cx="955043" cy="514254"/>
            <a:chOff x="1402632" y="4009126"/>
            <a:chExt cx="936104" cy="504056"/>
          </a:xfrm>
          <a:solidFill>
            <a:srgbClr val="FF0D0D"/>
          </a:solidFill>
        </p:grpSpPr>
        <p:sp>
          <p:nvSpPr>
            <p:cNvPr id="65" name="타원 64"/>
            <p:cNvSpPr/>
            <p:nvPr/>
          </p:nvSpPr>
          <p:spPr>
            <a:xfrm>
              <a:off x="1619672" y="4009126"/>
              <a:ext cx="502025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402632" y="4102305"/>
              <a:ext cx="936104" cy="343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함정</a:t>
              </a:r>
              <a:endParaRPr lang="ko-KR" altLang="en-US" sz="1200" dirty="0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125738" y="1454751"/>
            <a:ext cx="1321951" cy="711820"/>
            <a:chOff x="1404337" y="4009126"/>
            <a:chExt cx="936104" cy="504056"/>
          </a:xfrm>
          <a:solidFill>
            <a:srgbClr val="B80000"/>
          </a:solidFill>
        </p:grpSpPr>
        <p:sp>
          <p:nvSpPr>
            <p:cNvPr id="93" name="타원 92"/>
            <p:cNvSpPr/>
            <p:nvPr/>
          </p:nvSpPr>
          <p:spPr>
            <a:xfrm>
              <a:off x="1619672" y="4009126"/>
              <a:ext cx="502025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404337" y="4163079"/>
              <a:ext cx="936104" cy="1961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보상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</a:t>
            </a:r>
            <a:endParaRPr lang="ko-KR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5146943" y="2165028"/>
            <a:ext cx="316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b="1" dirty="0" smtClean="0">
                <a:solidFill>
                  <a:srgbClr val="FF5B5F"/>
                </a:solidFill>
              </a:rPr>
              <a:t>3D 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</a:rPr>
              <a:t>등신 캐릭터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64695"/>
            <a:ext cx="3609515" cy="47525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TextBox 3"/>
          <p:cNvSpPr txBox="1"/>
          <p:nvPr/>
        </p:nvSpPr>
        <p:spPr>
          <a:xfrm>
            <a:off x="5148064" y="5219908"/>
            <a:ext cx="338549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ko-KR" altLang="en-US" b="1" dirty="0" smtClean="0">
                <a:solidFill>
                  <a:srgbClr val="FF5B5F"/>
                </a:solidFill>
              </a:rPr>
              <a:t>클래스 별 </a:t>
            </a:r>
            <a:r>
              <a:rPr lang="en-US" altLang="ko-KR" b="1" dirty="0" smtClean="0">
                <a:solidFill>
                  <a:srgbClr val="FF5B5F"/>
                </a:solidFill>
              </a:rPr>
              <a:t>3</a:t>
            </a:r>
            <a:r>
              <a:rPr lang="ko-KR" altLang="en-US" b="1" dirty="0" smtClean="0">
                <a:solidFill>
                  <a:srgbClr val="FF5B5F"/>
                </a:solidFill>
              </a:rPr>
              <a:t>가지 </a:t>
            </a:r>
            <a:endParaRPr lang="en-US" altLang="ko-KR" b="1" dirty="0" smtClean="0">
              <a:solidFill>
                <a:srgbClr val="FF5B5F"/>
              </a:solidFill>
            </a:endParaRPr>
          </a:p>
          <a:p>
            <a:pPr algn="just"/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</a:rPr>
              <a:t>스킬분류와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</a:rPr>
              <a:t> 성장방향</a:t>
            </a:r>
            <a:endParaRPr lang="en-US" altLang="ko-KR" b="1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5146943" y="2731390"/>
            <a:ext cx="3385498" cy="1385757"/>
            <a:chOff x="5146943" y="4118650"/>
            <a:chExt cx="3385498" cy="1385757"/>
          </a:xfrm>
        </p:grpSpPr>
        <p:sp>
          <p:nvSpPr>
            <p:cNvPr id="14" name="TextBox 3"/>
            <p:cNvSpPr txBox="1"/>
            <p:nvPr/>
          </p:nvSpPr>
          <p:spPr>
            <a:xfrm>
              <a:off x="5146943" y="4118650"/>
              <a:ext cx="338549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altLang="ko-KR" b="1" dirty="0" smtClean="0">
                  <a:solidFill>
                    <a:srgbClr val="FF5B5F"/>
                  </a:solidFill>
                </a:rPr>
                <a:t>5</a:t>
              </a:r>
              <a:r>
                <a:rPr lang="ko-KR" altLang="en-US" b="1" dirty="0" smtClean="0">
                  <a:solidFill>
                    <a:srgbClr val="FF5B5F"/>
                  </a:solidFill>
                </a:rPr>
                <a:t>가지 </a:t>
              </a:r>
              <a:r>
                <a:rPr lang="ko-KR" altLang="en-US" b="1" dirty="0" smtClean="0">
                  <a:solidFill>
                    <a:schemeClr val="bg1">
                      <a:lumMod val="75000"/>
                    </a:schemeClr>
                  </a:solidFill>
                </a:rPr>
                <a:t>캐릭터 </a:t>
              </a:r>
              <a:r>
                <a:rPr lang="ko-KR" altLang="en-US" b="1" dirty="0" err="1" smtClean="0">
                  <a:solidFill>
                    <a:schemeClr val="bg1">
                      <a:lumMod val="75000"/>
                    </a:schemeClr>
                  </a:solidFill>
                </a:rPr>
                <a:t>능력치</a:t>
              </a:r>
              <a:endParaRPr lang="en-US" altLang="ko-KR" b="1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ko-KR" altLang="en-US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endParaRPr lang="en-US" altLang="ko-KR" sz="1600" b="1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243379" y="4493043"/>
              <a:ext cx="72008" cy="21602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243379" y="4753455"/>
              <a:ext cx="72008" cy="21602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97515" y="4486656"/>
              <a:ext cx="72008" cy="21602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697515" y="4753455"/>
              <a:ext cx="72008" cy="21602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72431" y="4427189"/>
              <a:ext cx="3098412" cy="1077218"/>
            </a:xfrm>
            <a:prstGeom prst="rect">
              <a:avLst/>
            </a:prstGeom>
          </p:spPr>
          <p:txBody>
            <a:bodyPr wrap="square" numCol="2">
              <a:spAutoFit/>
            </a:bodyPr>
            <a:lstStyle/>
            <a:p>
              <a:pPr algn="just"/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근력</a:t>
              </a:r>
              <a:endParaRPr lang="en-US" altLang="ko-KR" sz="16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정신력</a:t>
              </a:r>
              <a:endParaRPr lang="en-US" altLang="ko-KR" sz="16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순발력</a:t>
              </a:r>
              <a:endParaRPr lang="en-US" altLang="ko-KR" sz="16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endParaRPr lang="en-US" altLang="ko-KR" sz="16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집중력</a:t>
              </a:r>
              <a:endParaRPr lang="en-US" altLang="ko-KR" sz="16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지구력</a:t>
              </a:r>
              <a:r>
                <a:rPr lang="en-US" altLang="ko-KR" b="1" dirty="0" smtClean="0">
                  <a:solidFill>
                    <a:schemeClr val="bg1">
                      <a:lumMod val="75000"/>
                    </a:schemeClr>
                  </a:solidFill>
                </a:rPr>
                <a:t>  </a:t>
              </a:r>
              <a:endParaRPr lang="en-US" altLang="ko-KR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148064" y="3965228"/>
            <a:ext cx="3385498" cy="1350113"/>
            <a:chOff x="5146942" y="2519608"/>
            <a:chExt cx="3385498" cy="1350113"/>
          </a:xfrm>
        </p:grpSpPr>
        <p:sp>
          <p:nvSpPr>
            <p:cNvPr id="5" name="TextBox 3"/>
            <p:cNvSpPr txBox="1"/>
            <p:nvPr/>
          </p:nvSpPr>
          <p:spPr>
            <a:xfrm>
              <a:off x="5146942" y="2519608"/>
              <a:ext cx="338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n-US" altLang="ko-KR" b="1" dirty="0">
                  <a:solidFill>
                    <a:srgbClr val="FF5B5F"/>
                  </a:solidFill>
                </a:rPr>
                <a:t>4</a:t>
              </a:r>
              <a:r>
                <a:rPr lang="ko-KR" altLang="en-US" b="1" dirty="0" smtClean="0">
                  <a:solidFill>
                    <a:srgbClr val="FF5B5F"/>
                  </a:solidFill>
                </a:rPr>
                <a:t>가지 </a:t>
              </a:r>
              <a:r>
                <a:rPr lang="ko-KR" altLang="en-US" b="1" dirty="0" smtClean="0">
                  <a:solidFill>
                    <a:schemeClr val="bg1">
                      <a:lumMod val="75000"/>
                    </a:schemeClr>
                  </a:solidFill>
                </a:rPr>
                <a:t>클래스</a:t>
              </a:r>
              <a:endParaRPr lang="en-US" altLang="ko-KR" b="1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243379" y="2876086"/>
              <a:ext cx="72008" cy="21602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243379" y="3136498"/>
              <a:ext cx="72008" cy="21602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697515" y="2869699"/>
              <a:ext cx="72008" cy="21602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697515" y="3136498"/>
              <a:ext cx="72008" cy="216024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257355" y="2792503"/>
              <a:ext cx="3223900" cy="1077218"/>
            </a:xfrm>
            <a:prstGeom prst="rect">
              <a:avLst/>
            </a:prstGeom>
          </p:spPr>
          <p:txBody>
            <a:bodyPr wrap="square" numCol="2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</a:rPr>
                <a:t>파이터</a:t>
              </a:r>
              <a:r>
                <a:rPr lang="en-US" altLang="ko-KR" sz="1600" dirty="0">
                  <a:solidFill>
                    <a:schemeClr val="bg1">
                      <a:lumMod val="75000"/>
                    </a:schemeClr>
                  </a:solidFill>
                </a:rPr>
                <a:t>            </a:t>
              </a:r>
              <a:endParaRPr lang="en-US" altLang="ko-KR" sz="16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sz="1600" dirty="0" err="1" smtClean="0">
                  <a:solidFill>
                    <a:schemeClr val="bg1">
                      <a:lumMod val="75000"/>
                    </a:schemeClr>
                  </a:solidFill>
                </a:rPr>
                <a:t>가디언</a:t>
              </a:r>
              <a:endParaRPr lang="en-US" altLang="ko-KR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endParaRPr lang="en-US" altLang="ko-KR" sz="1600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endParaRPr lang="en-US" altLang="ko-KR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just"/>
              <a:r>
                <a:rPr lang="ko-KR" altLang="en-US" sz="1600" dirty="0" err="1" smtClean="0">
                  <a:solidFill>
                    <a:schemeClr val="bg1">
                      <a:lumMod val="75000"/>
                    </a:schemeClr>
                  </a:solidFill>
                </a:rPr>
                <a:t>매지션</a:t>
              </a:r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</a:rPr>
                <a:t>            </a:t>
              </a:r>
            </a:p>
            <a:p>
              <a:pPr algn="just"/>
              <a:r>
                <a:rPr lang="ko-KR" altLang="en-US" sz="1600" dirty="0" err="1" smtClean="0">
                  <a:solidFill>
                    <a:schemeClr val="bg1">
                      <a:lumMod val="75000"/>
                    </a:schemeClr>
                  </a:solidFill>
                </a:rPr>
                <a:t>아처</a:t>
              </a:r>
              <a:r>
                <a:rPr lang="en-US" altLang="ko-KR" sz="1600" b="1" dirty="0" smtClean="0">
                  <a:solidFill>
                    <a:schemeClr val="bg1">
                      <a:lumMod val="75000"/>
                    </a:schemeClr>
                  </a:solidFill>
                </a:rPr>
                <a:t>  </a:t>
              </a:r>
              <a:endParaRPr lang="en-US" altLang="ko-KR" sz="16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245355" y="3628569"/>
            <a:ext cx="72008" cy="216024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3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캐릭터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660232" y="1335761"/>
            <a:ext cx="1872208" cy="504056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4644008" y="1340768"/>
            <a:ext cx="1872208" cy="504056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2627784" y="1340768"/>
            <a:ext cx="1872208" cy="504056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11560" y="1335761"/>
            <a:ext cx="1872208" cy="504056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078196" y="1536753"/>
            <a:ext cx="938937" cy="1179337"/>
            <a:chOff x="1078196" y="1536753"/>
            <a:chExt cx="938937" cy="117933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58" t="59" r="38024" b="80903"/>
            <a:stretch/>
          </p:blipFill>
          <p:spPr>
            <a:xfrm>
              <a:off x="1157281" y="1536753"/>
              <a:ext cx="780768" cy="73783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5" name="TextBox 14"/>
            <p:cNvSpPr txBox="1"/>
            <p:nvPr/>
          </p:nvSpPr>
          <p:spPr>
            <a:xfrm>
              <a:off x="1078196" y="2346758"/>
              <a:ext cx="938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>
                      <a:lumMod val="75000"/>
                    </a:schemeClr>
                  </a:solidFill>
                </a:rPr>
                <a:t>파이터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094420" y="1536753"/>
            <a:ext cx="938937" cy="1179337"/>
            <a:chOff x="3094420" y="1536753"/>
            <a:chExt cx="938937" cy="117933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52" t="4170" r="43989" b="81100"/>
            <a:stretch/>
          </p:blipFill>
          <p:spPr>
            <a:xfrm>
              <a:off x="3173505" y="1536753"/>
              <a:ext cx="780768" cy="7401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6" name="TextBox 15"/>
            <p:cNvSpPr txBox="1"/>
            <p:nvPr/>
          </p:nvSpPr>
          <p:spPr>
            <a:xfrm>
              <a:off x="3094420" y="2346758"/>
              <a:ext cx="938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chemeClr val="bg1">
                      <a:lumMod val="75000"/>
                    </a:schemeClr>
                  </a:solidFill>
                </a:rPr>
                <a:t>가디언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110644" y="1533639"/>
            <a:ext cx="938937" cy="1182451"/>
            <a:chOff x="5110644" y="1533639"/>
            <a:chExt cx="938937" cy="118245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22" t="6068" r="35028" b="63658"/>
            <a:stretch/>
          </p:blipFill>
          <p:spPr>
            <a:xfrm>
              <a:off x="5189729" y="1533639"/>
              <a:ext cx="780768" cy="7401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1" name="TextBox 20"/>
            <p:cNvSpPr txBox="1"/>
            <p:nvPr/>
          </p:nvSpPr>
          <p:spPr>
            <a:xfrm>
              <a:off x="5110644" y="2346758"/>
              <a:ext cx="938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chemeClr val="bg1">
                      <a:lumMod val="75000"/>
                    </a:schemeClr>
                  </a:solidFill>
                </a:rPr>
                <a:t>아</a:t>
              </a:r>
              <a:r>
                <a:rPr lang="ko-KR" altLang="en-US" b="1" dirty="0" err="1">
                  <a:solidFill>
                    <a:schemeClr val="bg1">
                      <a:lumMod val="75000"/>
                    </a:schemeClr>
                  </a:solidFill>
                </a:rPr>
                <a:t>처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126868" y="1536753"/>
            <a:ext cx="938937" cy="1179337"/>
            <a:chOff x="7126868" y="1536753"/>
            <a:chExt cx="938937" cy="117933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83" t="92" r="36653" b="69983"/>
            <a:stretch/>
          </p:blipFill>
          <p:spPr>
            <a:xfrm>
              <a:off x="7205953" y="1536753"/>
              <a:ext cx="780768" cy="7401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6" name="TextBox 25"/>
            <p:cNvSpPr txBox="1"/>
            <p:nvPr/>
          </p:nvSpPr>
          <p:spPr>
            <a:xfrm>
              <a:off x="7126868" y="2346758"/>
              <a:ext cx="938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>
                  <a:solidFill>
                    <a:schemeClr val="bg1">
                      <a:lumMod val="75000"/>
                    </a:schemeClr>
                  </a:solidFill>
                </a:rPr>
                <a:t>매지션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877468" y="3408854"/>
            <a:ext cx="461665" cy="24684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752855" y="3016676"/>
            <a:ext cx="590641" cy="1992063"/>
            <a:chOff x="752855" y="3016676"/>
            <a:chExt cx="590641" cy="1992063"/>
          </a:xfrm>
        </p:grpSpPr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16" y="3711952"/>
              <a:ext cx="457617" cy="55931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73102" y="3016676"/>
              <a:ext cx="470394" cy="511298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2963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55966">
              <a:off x="752855" y="4406548"/>
              <a:ext cx="483904" cy="602191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2799099" y="3016676"/>
            <a:ext cx="590641" cy="1992063"/>
            <a:chOff x="752855" y="3016676"/>
            <a:chExt cx="590641" cy="199206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16" y="3711952"/>
              <a:ext cx="457617" cy="55931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73102" y="3016676"/>
              <a:ext cx="470394" cy="51129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2963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55966">
              <a:off x="752855" y="4406548"/>
              <a:ext cx="483904" cy="602191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4815323" y="3016676"/>
            <a:ext cx="590641" cy="1992063"/>
            <a:chOff x="752855" y="3016676"/>
            <a:chExt cx="590641" cy="1992063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16" y="3711952"/>
              <a:ext cx="457617" cy="55931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73102" y="3016676"/>
              <a:ext cx="470394" cy="51129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2963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55966">
              <a:off x="752855" y="4406548"/>
              <a:ext cx="483904" cy="602191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6831547" y="3016676"/>
            <a:ext cx="590641" cy="1992063"/>
            <a:chOff x="752855" y="3016676"/>
            <a:chExt cx="590641" cy="199206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16" y="3711952"/>
              <a:ext cx="457617" cy="55931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73102" y="3016676"/>
              <a:ext cx="470394" cy="51129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2963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55966">
              <a:off x="752855" y="4406548"/>
              <a:ext cx="483904" cy="602191"/>
            </a:xfrm>
            <a:prstGeom prst="rect">
              <a:avLst/>
            </a:prstGeom>
          </p:spPr>
        </p:pic>
      </p:grpSp>
      <p:sp>
        <p:nvSpPr>
          <p:cNvPr id="58" name="모서리가 둥근 직사각형 57"/>
          <p:cNvSpPr/>
          <p:nvPr/>
        </p:nvSpPr>
        <p:spPr>
          <a:xfrm>
            <a:off x="675831" y="5159123"/>
            <a:ext cx="1743667" cy="107818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2692362" y="5159123"/>
            <a:ext cx="1743667" cy="107818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4708586" y="5159123"/>
            <a:ext cx="1743667" cy="107818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724502" y="5159122"/>
            <a:ext cx="1743667" cy="1078189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위쪽 화살표 61"/>
          <p:cNvSpPr/>
          <p:nvPr/>
        </p:nvSpPr>
        <p:spPr>
          <a:xfrm>
            <a:off x="1685803" y="3016676"/>
            <a:ext cx="504056" cy="51129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위쪽 화살표 62"/>
          <p:cNvSpPr/>
          <p:nvPr/>
        </p:nvSpPr>
        <p:spPr>
          <a:xfrm flipV="1">
            <a:off x="1686021" y="3735957"/>
            <a:ext cx="504056" cy="511299"/>
          </a:xfrm>
          <a:prstGeom prst="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위쪽 화살표 66"/>
          <p:cNvSpPr/>
          <p:nvPr/>
        </p:nvSpPr>
        <p:spPr>
          <a:xfrm flipV="1">
            <a:off x="3781220" y="3016676"/>
            <a:ext cx="504056" cy="511299"/>
          </a:xfrm>
          <a:prstGeom prst="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위쪽 화살표 68"/>
          <p:cNvSpPr/>
          <p:nvPr/>
        </p:nvSpPr>
        <p:spPr>
          <a:xfrm flipV="1">
            <a:off x="3781220" y="4451993"/>
            <a:ext cx="504056" cy="511299"/>
          </a:xfrm>
          <a:prstGeom prst="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위쪽 화살표 70"/>
          <p:cNvSpPr/>
          <p:nvPr/>
        </p:nvSpPr>
        <p:spPr>
          <a:xfrm>
            <a:off x="5797444" y="3016676"/>
            <a:ext cx="504056" cy="51129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/>
          <p:cNvGrpSpPr/>
          <p:nvPr/>
        </p:nvGrpSpPr>
        <p:grpSpPr>
          <a:xfrm>
            <a:off x="3706061" y="3735957"/>
            <a:ext cx="654591" cy="512154"/>
            <a:chOff x="3701385" y="3735102"/>
            <a:chExt cx="654591" cy="512154"/>
          </a:xfrm>
        </p:grpSpPr>
        <p:sp>
          <p:nvSpPr>
            <p:cNvPr id="68" name="위쪽 화살표 67"/>
            <p:cNvSpPr/>
            <p:nvPr/>
          </p:nvSpPr>
          <p:spPr>
            <a:xfrm>
              <a:off x="3701385" y="3735957"/>
              <a:ext cx="504056" cy="511299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위쪽 화살표 77"/>
            <p:cNvSpPr/>
            <p:nvPr/>
          </p:nvSpPr>
          <p:spPr>
            <a:xfrm>
              <a:off x="3851920" y="3735102"/>
              <a:ext cx="504056" cy="511299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/>
          <p:cNvGrpSpPr/>
          <p:nvPr/>
        </p:nvGrpSpPr>
        <p:grpSpPr>
          <a:xfrm flipV="1">
            <a:off x="7738400" y="3736384"/>
            <a:ext cx="654591" cy="512154"/>
            <a:chOff x="3701385" y="3735102"/>
            <a:chExt cx="654591" cy="512154"/>
          </a:xfrm>
        </p:grpSpPr>
        <p:sp>
          <p:nvSpPr>
            <p:cNvPr id="84" name="위쪽 화살표 83"/>
            <p:cNvSpPr/>
            <p:nvPr/>
          </p:nvSpPr>
          <p:spPr>
            <a:xfrm>
              <a:off x="3701385" y="3735957"/>
              <a:ext cx="504056" cy="511299"/>
            </a:xfrm>
            <a:prstGeom prst="up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위쪽 화살표 84"/>
            <p:cNvSpPr/>
            <p:nvPr/>
          </p:nvSpPr>
          <p:spPr>
            <a:xfrm>
              <a:off x="3851920" y="3735102"/>
              <a:ext cx="504056" cy="511299"/>
            </a:xfrm>
            <a:prstGeom prst="up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/>
          <p:cNvGrpSpPr/>
          <p:nvPr/>
        </p:nvGrpSpPr>
        <p:grpSpPr>
          <a:xfrm flipV="1">
            <a:off x="5722176" y="3737935"/>
            <a:ext cx="654591" cy="512154"/>
            <a:chOff x="3701385" y="3735102"/>
            <a:chExt cx="654591" cy="512154"/>
          </a:xfrm>
        </p:grpSpPr>
        <p:sp>
          <p:nvSpPr>
            <p:cNvPr id="87" name="위쪽 화살표 86"/>
            <p:cNvSpPr/>
            <p:nvPr/>
          </p:nvSpPr>
          <p:spPr>
            <a:xfrm>
              <a:off x="3701385" y="3735957"/>
              <a:ext cx="504056" cy="511299"/>
            </a:xfrm>
            <a:prstGeom prst="up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위쪽 화살표 87"/>
            <p:cNvSpPr/>
            <p:nvPr/>
          </p:nvSpPr>
          <p:spPr>
            <a:xfrm>
              <a:off x="3851920" y="3735102"/>
              <a:ext cx="504056" cy="511299"/>
            </a:xfrm>
            <a:prstGeom prst="upArrow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7738509" y="3015820"/>
            <a:ext cx="654591" cy="512154"/>
            <a:chOff x="3701385" y="3735102"/>
            <a:chExt cx="654591" cy="512154"/>
          </a:xfrm>
        </p:grpSpPr>
        <p:sp>
          <p:nvSpPr>
            <p:cNvPr id="66" name="위쪽 화살표 65"/>
            <p:cNvSpPr/>
            <p:nvPr/>
          </p:nvSpPr>
          <p:spPr>
            <a:xfrm>
              <a:off x="3701385" y="3735957"/>
              <a:ext cx="504056" cy="511299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위쪽 화살표 69"/>
            <p:cNvSpPr/>
            <p:nvPr/>
          </p:nvSpPr>
          <p:spPr>
            <a:xfrm>
              <a:off x="3851920" y="3735102"/>
              <a:ext cx="504056" cy="511299"/>
            </a:xfrm>
            <a:prstGeom prst="up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748697" y="4674925"/>
            <a:ext cx="378705" cy="6543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7876452" y="4676367"/>
            <a:ext cx="378705" cy="6543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위쪽 화살표 72"/>
          <p:cNvSpPr/>
          <p:nvPr/>
        </p:nvSpPr>
        <p:spPr>
          <a:xfrm>
            <a:off x="5797444" y="4451992"/>
            <a:ext cx="504056" cy="51129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50343" y="5467384"/>
            <a:ext cx="139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높은 공격속도</a:t>
            </a:r>
            <a:endParaRPr lang="en-US" altLang="ko-KR" sz="12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</a:rPr>
              <a:t>스타일리시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 전투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66567" y="5467383"/>
            <a:ext cx="139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높은 전투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</a:rPr>
              <a:t>유지력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안정적인 전투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882791" y="5467384"/>
            <a:ext cx="139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</a:rPr>
              <a:t>스릴있는</a:t>
            </a:r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 사냥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고급 컨트롤 요구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899014" y="5467384"/>
            <a:ext cx="1394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강력한 파괴력</a:t>
            </a:r>
            <a:endParaRPr lang="en-US" altLang="ko-KR" sz="1200" b="1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ko-KR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낮은 전투 </a:t>
            </a:r>
            <a:r>
              <a:rPr lang="ko-KR" altLang="en-US" sz="1200" b="1" dirty="0" err="1" smtClean="0">
                <a:solidFill>
                  <a:schemeClr val="bg1">
                    <a:lumMod val="95000"/>
                  </a:schemeClr>
                </a:solidFill>
              </a:rPr>
              <a:t>유지력</a:t>
            </a:r>
            <a:endParaRPr lang="ko-KR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9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다리꼴 19"/>
          <p:cNvSpPr/>
          <p:nvPr/>
        </p:nvSpPr>
        <p:spPr>
          <a:xfrm>
            <a:off x="2743200" y="1242100"/>
            <a:ext cx="3646025" cy="978495"/>
          </a:xfrm>
          <a:prstGeom prst="trapezoid">
            <a:avLst>
              <a:gd name="adj" fmla="val 462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사다리꼴 18"/>
          <p:cNvSpPr/>
          <p:nvPr/>
        </p:nvSpPr>
        <p:spPr>
          <a:xfrm>
            <a:off x="2221327" y="2427868"/>
            <a:ext cx="4677183" cy="978495"/>
          </a:xfrm>
          <a:prstGeom prst="trapezoid">
            <a:avLst>
              <a:gd name="adj" fmla="val 462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4" name="사다리꼴 3"/>
          <p:cNvSpPr/>
          <p:nvPr/>
        </p:nvSpPr>
        <p:spPr>
          <a:xfrm>
            <a:off x="1727685" y="3573016"/>
            <a:ext cx="5688632" cy="978495"/>
          </a:xfrm>
          <a:prstGeom prst="trapezoid">
            <a:avLst>
              <a:gd name="adj" fmla="val 462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몬스터</a:t>
            </a:r>
            <a:endParaRPr lang="ko-KR" altLang="en-US" dirty="0"/>
          </a:p>
        </p:txBody>
      </p:sp>
      <p:sp>
        <p:nvSpPr>
          <p:cNvPr id="5" name="TextBox 3"/>
          <p:cNvSpPr txBox="1"/>
          <p:nvPr/>
        </p:nvSpPr>
        <p:spPr>
          <a:xfrm>
            <a:off x="557554" y="5535266"/>
            <a:ext cx="8028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인간을 제외한 모든 종족은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몬스터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ko-KR" b="1" dirty="0" smtClean="0">
                <a:solidFill>
                  <a:srgbClr val="FF5B5F"/>
                </a:solidFill>
              </a:rPr>
              <a:t>AI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algn="ctr"/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높은 지능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몬스터들은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집단형태로 생활한다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6012160" y="937551"/>
            <a:ext cx="1800200" cy="394062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54170" y="1046231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고 지능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고 위험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32288" y="4269589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저 지능</a:t>
            </a:r>
            <a:endParaRPr lang="en-US" altLang="ko-KR" sz="12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저 위험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97107" y="1242100"/>
            <a:ext cx="970408" cy="970408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엘프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397107" y="3583834"/>
            <a:ext cx="970408" cy="970408"/>
          </a:xfrm>
          <a:prstGeom prst="ellipse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코볼트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183682" y="3583834"/>
            <a:ext cx="970408" cy="970408"/>
          </a:xfrm>
          <a:prstGeom prst="ellipse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고블린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790395" y="3583834"/>
            <a:ext cx="970408" cy="970408"/>
          </a:xfrm>
          <a:prstGeom prst="ellipse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임프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91594" y="2435955"/>
            <a:ext cx="970408" cy="970408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오크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093751" y="2435955"/>
            <a:ext cx="970408" cy="970408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트롤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90395" y="1250187"/>
            <a:ext cx="970408" cy="970408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드래곤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003819" y="3583834"/>
            <a:ext cx="970408" cy="970408"/>
          </a:xfrm>
          <a:prstGeom prst="ellipse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야수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95907" y="2435955"/>
            <a:ext cx="970408" cy="970408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bg1"/>
                </a:solidFill>
              </a:rPr>
              <a:t>드워프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07904" y="4941168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등등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.. 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다양한 </a:t>
            </a:r>
            <a:r>
              <a:rPr lang="ko-KR" altLang="en-US" sz="1200" dirty="0" err="1" smtClean="0">
                <a:solidFill>
                  <a:schemeClr val="bg1">
                    <a:lumMod val="75000"/>
                  </a:schemeClr>
                </a:solidFill>
              </a:rPr>
              <a:t>몬스터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사다리꼴 21"/>
          <p:cNvSpPr/>
          <p:nvPr/>
        </p:nvSpPr>
        <p:spPr>
          <a:xfrm>
            <a:off x="3229337" y="1076446"/>
            <a:ext cx="2673753" cy="92598"/>
          </a:xfrm>
          <a:prstGeom prst="trapezoid">
            <a:avLst>
              <a:gd name="adj" fmla="val 462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23" name="사다리꼴 22"/>
          <p:cNvSpPr/>
          <p:nvPr/>
        </p:nvSpPr>
        <p:spPr>
          <a:xfrm>
            <a:off x="3298361" y="937551"/>
            <a:ext cx="2546853" cy="92596"/>
          </a:xfrm>
          <a:prstGeom prst="trapezoid">
            <a:avLst>
              <a:gd name="adj" fmla="val 462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24" name="사다리꼴 23"/>
          <p:cNvSpPr/>
          <p:nvPr/>
        </p:nvSpPr>
        <p:spPr>
          <a:xfrm>
            <a:off x="1631886" y="4618410"/>
            <a:ext cx="5891658" cy="127209"/>
          </a:xfrm>
          <a:prstGeom prst="trapezoid">
            <a:avLst>
              <a:gd name="adj" fmla="val 462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25" name="사다리꼴 24"/>
          <p:cNvSpPr/>
          <p:nvPr/>
        </p:nvSpPr>
        <p:spPr>
          <a:xfrm>
            <a:off x="1524659" y="4813959"/>
            <a:ext cx="6079908" cy="128431"/>
          </a:xfrm>
          <a:prstGeom prst="trapezoid">
            <a:avLst>
              <a:gd name="adj" fmla="val 4629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필드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던전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39552" y="1268761"/>
            <a:ext cx="3744417" cy="4034612"/>
            <a:chOff x="251519" y="1268760"/>
            <a:chExt cx="3744417" cy="4737949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251519" y="1412776"/>
              <a:ext cx="3744417" cy="459393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513010" y="1268760"/>
              <a:ext cx="1054270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smtClean="0"/>
                <a:t>필드</a:t>
              </a:r>
              <a:endParaRPr lang="ko-KR" altLang="en-US" sz="105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48386" y="1254181"/>
            <a:ext cx="3744417" cy="4047027"/>
            <a:chOff x="5148063" y="1268760"/>
            <a:chExt cx="3744417" cy="475252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148063" y="1427355"/>
              <a:ext cx="3744417" cy="4593933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553499" y="1268760"/>
              <a:ext cx="1054270" cy="3600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 smtClean="0"/>
                <a:t>인스턴스</a:t>
              </a:r>
              <a:r>
                <a:rPr lang="ko-KR" altLang="en-US" sz="1050" dirty="0" smtClean="0"/>
                <a:t> </a:t>
              </a:r>
              <a:r>
                <a:rPr lang="ko-KR" altLang="en-US" sz="1050" dirty="0" err="1" smtClean="0"/>
                <a:t>던전</a:t>
              </a:r>
              <a:endParaRPr lang="ko-KR" altLang="en-US" sz="1050" dirty="0"/>
            </a:p>
          </p:txBody>
        </p:sp>
      </p:grpSp>
      <p:sp>
        <p:nvSpPr>
          <p:cNvPr id="14" name="타원 13"/>
          <p:cNvSpPr/>
          <p:nvPr/>
        </p:nvSpPr>
        <p:spPr>
          <a:xfrm>
            <a:off x="882075" y="2060848"/>
            <a:ext cx="936104" cy="93610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다중</a:t>
            </a:r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유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저</a:t>
            </a:r>
          </a:p>
        </p:txBody>
      </p:sp>
      <p:sp>
        <p:nvSpPr>
          <p:cNvPr id="15" name="타원 14"/>
          <p:cNvSpPr/>
          <p:nvPr/>
        </p:nvSpPr>
        <p:spPr>
          <a:xfrm>
            <a:off x="6228184" y="2674859"/>
            <a:ext cx="936104" cy="93610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소수유저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146928" y="1618713"/>
            <a:ext cx="1484904" cy="1484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필드보스</a:t>
            </a:r>
            <a:endParaRPr lang="en-US" altLang="ko-KR" sz="1600" dirty="0" smtClean="0"/>
          </a:p>
        </p:txBody>
      </p:sp>
      <p:sp>
        <p:nvSpPr>
          <p:cNvPr id="31" name="TextBox 3"/>
          <p:cNvSpPr txBox="1"/>
          <p:nvPr/>
        </p:nvSpPr>
        <p:spPr>
          <a:xfrm>
            <a:off x="557554" y="5662989"/>
            <a:ext cx="8028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대 분류로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가지의 사냥터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MMO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의 재미는 </a:t>
            </a:r>
            <a:r>
              <a:rPr lang="ko-KR" altLang="en-US" b="1" dirty="0" smtClean="0">
                <a:solidFill>
                  <a:srgbClr val="FF5B5F"/>
                </a:solidFill>
              </a:rPr>
              <a:t>필드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에서 느끼고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아이템획득과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던전공략의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재미는 </a:t>
            </a:r>
            <a:r>
              <a:rPr lang="ko-KR" altLang="en-US" b="1" dirty="0" err="1" smtClean="0">
                <a:solidFill>
                  <a:srgbClr val="FF5B5F"/>
                </a:solidFill>
              </a:rPr>
              <a:t>던전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에서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!</a:t>
            </a:r>
          </a:p>
        </p:txBody>
      </p:sp>
      <p:sp>
        <p:nvSpPr>
          <p:cNvPr id="35" name="타원 34"/>
          <p:cNvSpPr/>
          <p:nvPr/>
        </p:nvSpPr>
        <p:spPr>
          <a:xfrm>
            <a:off x="5043694" y="3462953"/>
            <a:ext cx="1484904" cy="148490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던전보스</a:t>
            </a:r>
            <a:endParaRPr lang="en-US" altLang="ko-KR" sz="1600" dirty="0" smtClean="0"/>
          </a:p>
        </p:txBody>
      </p:sp>
      <p:sp>
        <p:nvSpPr>
          <p:cNvPr id="36" name="타원 35"/>
          <p:cNvSpPr/>
          <p:nvPr/>
        </p:nvSpPr>
        <p:spPr>
          <a:xfrm>
            <a:off x="1092841" y="3631611"/>
            <a:ext cx="1318919" cy="131891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몬스터</a:t>
            </a:r>
            <a:r>
              <a:rPr lang="ko-KR" altLang="en-US" sz="1600" dirty="0" smtClean="0"/>
              <a:t> 침공</a:t>
            </a:r>
            <a:endParaRPr lang="ko-KR" altLang="en-US" sz="1600" dirty="0"/>
          </a:p>
        </p:txBody>
      </p:sp>
      <p:sp>
        <p:nvSpPr>
          <p:cNvPr id="37" name="타원 36"/>
          <p:cNvSpPr/>
          <p:nvPr/>
        </p:nvSpPr>
        <p:spPr>
          <a:xfrm>
            <a:off x="2855313" y="3359183"/>
            <a:ext cx="1194237" cy="11942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P V P</a:t>
            </a:r>
            <a:endParaRPr lang="ko-KR" altLang="en-US" sz="1600" dirty="0"/>
          </a:p>
        </p:txBody>
      </p:sp>
      <p:sp>
        <p:nvSpPr>
          <p:cNvPr id="38" name="타원 37"/>
          <p:cNvSpPr/>
          <p:nvPr/>
        </p:nvSpPr>
        <p:spPr>
          <a:xfrm>
            <a:off x="1979712" y="3060905"/>
            <a:ext cx="1100116" cy="11001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몬스터캠프</a:t>
            </a:r>
            <a:endParaRPr lang="ko-KR" altLang="en-US" sz="1400" dirty="0"/>
          </a:p>
        </p:txBody>
      </p:sp>
      <p:sp>
        <p:nvSpPr>
          <p:cNvPr id="41" name="타원 40"/>
          <p:cNvSpPr/>
          <p:nvPr/>
        </p:nvSpPr>
        <p:spPr>
          <a:xfrm>
            <a:off x="6837410" y="3628938"/>
            <a:ext cx="1318919" cy="131891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보상</a:t>
            </a:r>
            <a:endParaRPr lang="ko-KR" altLang="en-US" sz="1600" dirty="0"/>
          </a:p>
        </p:txBody>
      </p:sp>
      <p:sp>
        <p:nvSpPr>
          <p:cNvPr id="42" name="타원 41"/>
          <p:cNvSpPr/>
          <p:nvPr/>
        </p:nvSpPr>
        <p:spPr>
          <a:xfrm>
            <a:off x="7164288" y="1866668"/>
            <a:ext cx="1194237" cy="119423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함정</a:t>
            </a:r>
            <a:endParaRPr lang="ko-KR" altLang="en-US" sz="1600" dirty="0"/>
          </a:p>
        </p:txBody>
      </p:sp>
      <p:sp>
        <p:nvSpPr>
          <p:cNvPr id="43" name="타원 42"/>
          <p:cNvSpPr/>
          <p:nvPr/>
        </p:nvSpPr>
        <p:spPr>
          <a:xfrm>
            <a:off x="5433381" y="2060848"/>
            <a:ext cx="1100116" cy="11001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미로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3750" y="3861048"/>
            <a:ext cx="2276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rPr>
              <a:t>시 </a:t>
            </a:r>
            <a:r>
              <a:rPr lang="ko-KR" altLang="en-US" sz="4400" dirty="0" err="1" smtClean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rPr>
              <a:t>스</a:t>
            </a:r>
            <a:r>
              <a:rPr lang="ko-KR" altLang="en-US" sz="4400" dirty="0" smtClean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4400" dirty="0" err="1" smtClean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rPr>
              <a:t>템</a:t>
            </a:r>
            <a:endParaRPr lang="ko-KR" altLang="en-US" sz="4400" dirty="0">
              <a:solidFill>
                <a:srgbClr val="FF5B5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71395" l="5774" r="87760">
                        <a14:foregroundMark x1="69284" y1="40898" x2="69284" y2="4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837"/>
          <a:stretch/>
        </p:blipFill>
        <p:spPr>
          <a:xfrm>
            <a:off x="3362380" y="2308479"/>
            <a:ext cx="2639350" cy="17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975680" y="1978091"/>
            <a:ext cx="1169490" cy="1167683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68" y="1412776"/>
            <a:ext cx="3675465" cy="3868910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Gram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의 착용부위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13809" y="4233445"/>
            <a:ext cx="3174750" cy="874131"/>
            <a:chOff x="4061546" y="2619909"/>
            <a:chExt cx="3174750" cy="874131"/>
          </a:xfrm>
        </p:grpSpPr>
        <p:sp>
          <p:nvSpPr>
            <p:cNvPr id="8" name="TextBox 7"/>
            <p:cNvSpPr txBox="1"/>
            <p:nvPr/>
          </p:nvSpPr>
          <p:spPr>
            <a:xfrm>
              <a:off x="4061546" y="2619909"/>
              <a:ext cx="84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dirty="0" smtClean="0">
                  <a:solidFill>
                    <a:srgbClr val="FF5B5F"/>
                  </a:solidFill>
                  <a:latin typeface="나눔고딕 ExtraBold" pitchFamily="50" charset="-127"/>
                  <a:ea typeface="나눔고딕 ExtraBold" pitchFamily="50" charset="-127"/>
                </a:rPr>
                <a:t>팔뚝</a:t>
              </a:r>
              <a:endParaRPr lang="ko-KR" altLang="en-US" dirty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4972936" y="2705240"/>
              <a:ext cx="0" cy="223385"/>
            </a:xfrm>
            <a:prstGeom prst="line">
              <a:avLst/>
            </a:prstGeom>
            <a:ln w="28575">
              <a:solidFill>
                <a:srgbClr val="FF5B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004048" y="2632266"/>
              <a:ext cx="2232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왼 팔</a:t>
              </a:r>
              <a:endParaRPr lang="en-US" altLang="ko-KR" sz="16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오른 팔</a:t>
              </a:r>
              <a:endParaRPr lang="en-US" altLang="ko-KR" sz="16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양 팔</a:t>
              </a:r>
              <a:endParaRPr lang="en-US" altLang="ko-KR" sz="1600" dirty="0" smtClean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236352" y="4221088"/>
            <a:ext cx="2232248" cy="874131"/>
            <a:chOff x="1184596" y="3417785"/>
            <a:chExt cx="2232248" cy="874131"/>
          </a:xfrm>
        </p:grpSpPr>
        <p:sp>
          <p:nvSpPr>
            <p:cNvPr id="12" name="TextBox 11"/>
            <p:cNvSpPr txBox="1"/>
            <p:nvPr/>
          </p:nvSpPr>
          <p:spPr>
            <a:xfrm>
              <a:off x="2322500" y="3417785"/>
              <a:ext cx="84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dirty="0" smtClean="0">
                  <a:solidFill>
                    <a:srgbClr val="FF5B5F"/>
                  </a:solidFill>
                  <a:latin typeface="나눔고딕 ExtraBold" pitchFamily="50" charset="-127"/>
                  <a:ea typeface="나눔고딕 ExtraBold" pitchFamily="50" charset="-127"/>
                </a:rPr>
                <a:t>다리</a:t>
              </a:r>
              <a:endParaRPr lang="ko-KR" altLang="en-US" dirty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2267744" y="3503116"/>
              <a:ext cx="0" cy="223385"/>
            </a:xfrm>
            <a:prstGeom prst="line">
              <a:avLst/>
            </a:prstGeom>
            <a:ln w="28575">
              <a:solidFill>
                <a:srgbClr val="FF5B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184596" y="3430142"/>
              <a:ext cx="2232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왼 다리</a:t>
              </a:r>
              <a:endParaRPr lang="en-US" altLang="ko-KR" sz="16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오른 다리</a:t>
              </a:r>
              <a:endParaRPr lang="en-US" altLang="ko-KR" sz="16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양 다리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245619" y="1887954"/>
            <a:ext cx="2232248" cy="861774"/>
            <a:chOff x="5004048" y="4567204"/>
            <a:chExt cx="2232248" cy="861774"/>
          </a:xfrm>
        </p:grpSpPr>
        <p:sp>
          <p:nvSpPr>
            <p:cNvPr id="16" name="TextBox 15"/>
            <p:cNvSpPr txBox="1"/>
            <p:nvPr/>
          </p:nvSpPr>
          <p:spPr>
            <a:xfrm>
              <a:off x="6120172" y="4567204"/>
              <a:ext cx="84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dirty="0" smtClean="0">
                  <a:solidFill>
                    <a:srgbClr val="FF5B5F"/>
                  </a:solidFill>
                  <a:latin typeface="나눔고딕 ExtraBold" pitchFamily="50" charset="-127"/>
                  <a:ea typeface="나눔고딕 ExtraBold" pitchFamily="50" charset="-127"/>
                </a:rPr>
                <a:t>어깨</a:t>
              </a:r>
              <a:endParaRPr lang="ko-KR" altLang="en-US" dirty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6077770" y="4640178"/>
              <a:ext cx="0" cy="223385"/>
            </a:xfrm>
            <a:prstGeom prst="line">
              <a:avLst/>
            </a:prstGeom>
            <a:ln w="28575">
              <a:solidFill>
                <a:srgbClr val="FF5B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004048" y="4567204"/>
              <a:ext cx="223224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왼 어깨</a:t>
              </a:r>
              <a:endParaRPr lang="en-US" altLang="ko-KR" sz="16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오른 어깨</a:t>
              </a:r>
              <a:endParaRPr lang="en-US" altLang="ko-KR" sz="16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양 어깨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913809" y="1887954"/>
            <a:ext cx="3174750" cy="369332"/>
            <a:chOff x="6126646" y="2619909"/>
            <a:chExt cx="3174750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6126646" y="2619909"/>
              <a:ext cx="84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dirty="0" err="1" smtClean="0">
                  <a:solidFill>
                    <a:srgbClr val="FF5B5F"/>
                  </a:solidFill>
                  <a:latin typeface="나눔고딕 ExtraBold" pitchFamily="50" charset="-127"/>
                  <a:ea typeface="나눔고딕 ExtraBold" pitchFamily="50" charset="-127"/>
                </a:rPr>
                <a:t>등짝</a:t>
              </a:r>
              <a:endParaRPr lang="ko-KR" altLang="en-US" dirty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7038036" y="2705240"/>
              <a:ext cx="0" cy="223385"/>
            </a:xfrm>
            <a:prstGeom prst="line">
              <a:avLst/>
            </a:prstGeom>
            <a:ln w="28575">
              <a:solidFill>
                <a:srgbClr val="FF5B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69148" y="2632266"/>
              <a:ext cx="223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85000"/>
                    </a:schemeClr>
                  </a:solidFill>
                </a:rPr>
                <a:t>등 부위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67543" y="1119428"/>
            <a:ext cx="4318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Gram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의 장착 가능 부위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3995936" y="2054157"/>
            <a:ext cx="443623" cy="44362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860032" y="2527916"/>
            <a:ext cx="443623" cy="44362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995936" y="4120483"/>
            <a:ext cx="443623" cy="443623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5145170" y="2054157"/>
            <a:ext cx="768639" cy="142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8" idx="1"/>
          </p:cNvCxnSpPr>
          <p:nvPr/>
        </p:nvCxnSpPr>
        <p:spPr>
          <a:xfrm flipH="1" flipV="1">
            <a:off x="5208497" y="2971539"/>
            <a:ext cx="705312" cy="14465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endCxn id="33" idx="2"/>
          </p:cNvCxnSpPr>
          <p:nvPr/>
        </p:nvCxnSpPr>
        <p:spPr>
          <a:xfrm flipV="1">
            <a:off x="3202821" y="4342295"/>
            <a:ext cx="793115" cy="634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202821" y="2072620"/>
            <a:ext cx="793115" cy="1240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7997" y="5662042"/>
            <a:ext cx="77048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b="1" dirty="0" smtClean="0">
                <a:solidFill>
                  <a:srgbClr val="FF5B5F"/>
                </a:solidFill>
              </a:rPr>
              <a:t>어디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에 </a:t>
            </a:r>
            <a:r>
              <a:rPr lang="ko-KR" altLang="en-US" sz="1700" b="1" dirty="0" smtClean="0">
                <a:solidFill>
                  <a:srgbClr val="FF5B5F"/>
                </a:solidFill>
              </a:rPr>
              <a:t>어떤 </a:t>
            </a:r>
            <a:r>
              <a:rPr lang="en-US" altLang="ko-KR" sz="1700" b="1" dirty="0" smtClean="0">
                <a:solidFill>
                  <a:srgbClr val="FF5B5F"/>
                </a:solidFill>
              </a:rPr>
              <a:t>Gram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을 </a:t>
            </a:r>
            <a:r>
              <a:rPr lang="ko-KR" altLang="en-US" sz="1700" dirty="0" err="1" smtClean="0">
                <a:solidFill>
                  <a:schemeClr val="bg1">
                    <a:lumMod val="75000"/>
                  </a:schemeClr>
                </a:solidFill>
              </a:rPr>
              <a:t>착용했느냐로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700" b="1" dirty="0" smtClean="0">
                <a:solidFill>
                  <a:srgbClr val="FF5B5F"/>
                </a:solidFill>
              </a:rPr>
              <a:t>다양한 플레이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가 가능해 진다</a:t>
            </a:r>
            <a:r>
              <a:rPr lang="en-US" altLang="ko-KR" sz="17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ko-KR" altLang="en-US" sz="1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1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소울</a:t>
            </a:r>
            <a:r>
              <a:rPr lang="ko-KR" altLang="en-US" dirty="0" err="1"/>
              <a:t>잼</a:t>
            </a:r>
            <a:r>
              <a:rPr lang="ko-KR" altLang="en-US" dirty="0" err="1" smtClean="0"/>
              <a:t>의</a:t>
            </a:r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획득과 분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류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3548" y="2780928"/>
            <a:ext cx="8136904" cy="97689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26314" y="2879953"/>
            <a:ext cx="45719" cy="251929"/>
          </a:xfrm>
          <a:prstGeom prst="rect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2815653"/>
            <a:ext cx="19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공격형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소울잼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6314" y="3946570"/>
            <a:ext cx="45719" cy="251929"/>
          </a:xfrm>
          <a:prstGeom prst="rect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3882270"/>
            <a:ext cx="19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방어형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소울잼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508" y="4990577"/>
            <a:ext cx="1967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보조형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소울잼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3548" y="3882270"/>
            <a:ext cx="8136904" cy="97689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03548" y="4945412"/>
            <a:ext cx="8136904" cy="97689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912676" y="2974753"/>
            <a:ext cx="1487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근거리 공격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12676" y="3292918"/>
            <a:ext cx="1487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원거리 공격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32140" y="2974752"/>
            <a:ext cx="200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근거리 범위 공격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32140" y="3282529"/>
            <a:ext cx="200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원거리 범위 공격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12676" y="4060960"/>
            <a:ext cx="1487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방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어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12676" y="4379125"/>
            <a:ext cx="1487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투사체 반사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2140" y="4060959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주변지형 방어벽 화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32140" y="4368736"/>
            <a:ext cx="2000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상태이상 탈출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32140" y="5110823"/>
            <a:ext cx="1487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도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약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32140" y="5428988"/>
            <a:ext cx="1487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비행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1580" y="3269376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>
                    <a:lumMod val="75000"/>
                  </a:schemeClr>
                </a:solidFill>
              </a:rPr>
              <a:t>필살기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bg1">
                    <a:lumMod val="75000"/>
                  </a:schemeClr>
                </a:solidFill>
              </a:rPr>
              <a:t>처럼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 강력한 공격능력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1580" y="4348868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생존에 도움이 되는 방어능력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1580" y="5418600"/>
            <a:ext cx="36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chemeClr val="bg1">
                    <a:lumMod val="75000"/>
                  </a:schemeClr>
                </a:solidFill>
              </a:rPr>
              <a:t>전투 또는 플레이에 도움이 되는 보조능력</a:t>
            </a:r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"/>
          <p:cNvSpPr txBox="1"/>
          <p:nvPr/>
        </p:nvSpPr>
        <p:spPr>
          <a:xfrm>
            <a:off x="521550" y="6237312"/>
            <a:ext cx="802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자신의 성향에 맞는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소울잼을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찾아 </a:t>
            </a:r>
            <a:r>
              <a:rPr lang="en-US" altLang="ko-KR" b="1" dirty="0" smtClean="0">
                <a:solidFill>
                  <a:srgbClr val="FF5B5F"/>
                </a:solidFill>
              </a:rPr>
              <a:t>Gram </a:t>
            </a:r>
            <a:r>
              <a:rPr lang="ko-KR" altLang="en-US" b="1" dirty="0" smtClean="0">
                <a:solidFill>
                  <a:srgbClr val="FF5B5F"/>
                </a:solidFill>
              </a:rPr>
              <a:t>제작 재료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로 사용한다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161094" y="1380926"/>
            <a:ext cx="7010502" cy="1238320"/>
            <a:chOff x="1161094" y="1380926"/>
            <a:chExt cx="7010502" cy="1238320"/>
          </a:xfrm>
        </p:grpSpPr>
        <p:grpSp>
          <p:nvGrpSpPr>
            <p:cNvPr id="39" name="그룹 38"/>
            <p:cNvGrpSpPr/>
            <p:nvPr/>
          </p:nvGrpSpPr>
          <p:grpSpPr>
            <a:xfrm>
              <a:off x="1269758" y="1380926"/>
              <a:ext cx="6901838" cy="1183978"/>
              <a:chOff x="910522" y="1380926"/>
              <a:chExt cx="6901838" cy="1183978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910522" y="1489557"/>
                <a:ext cx="791283" cy="79246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/>
                  <a:t>몬스터</a:t>
                </a:r>
                <a:endParaRPr lang="en-US" altLang="ko-KR" sz="1200" dirty="0"/>
              </a:p>
              <a:p>
                <a:pPr algn="ctr"/>
                <a:r>
                  <a:rPr lang="ko-KR" altLang="en-US" sz="1200" b="1" dirty="0" err="1" smtClean="0">
                    <a:solidFill>
                      <a:schemeClr val="tx1"/>
                    </a:solidFill>
                  </a:rPr>
                  <a:t>소울</a:t>
                </a:r>
                <a:endParaRPr lang="en-US" altLang="ko-KR" sz="12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b="1" dirty="0" smtClean="0"/>
                  <a:t>획득</a:t>
                </a:r>
                <a:endParaRPr lang="ko-KR" altLang="en-US" sz="1200" b="1" dirty="0"/>
              </a:p>
            </p:txBody>
          </p:sp>
          <p:sp>
            <p:nvSpPr>
              <p:cNvPr id="15" name="오른쪽 화살표 14"/>
              <p:cNvSpPr/>
              <p:nvPr/>
            </p:nvSpPr>
            <p:spPr>
              <a:xfrm>
                <a:off x="1981213" y="1790818"/>
                <a:ext cx="2052228" cy="468052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404" b="100000" l="3462" r="9846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0902" y="1380926"/>
                <a:ext cx="1080120" cy="118397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652120" y="1603583"/>
                <a:ext cx="21602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solidFill>
                      <a:schemeClr val="bg1">
                        <a:lumMod val="75000"/>
                      </a:schemeClr>
                    </a:solidFill>
                  </a:rPr>
                  <a:t>소울잼</a:t>
                </a:r>
                <a:r>
                  <a:rPr lang="ko-KR" altLang="en-US" sz="1400" dirty="0" smtClean="0">
                    <a:solidFill>
                      <a:schemeClr val="bg1">
                        <a:lumMod val="75000"/>
                      </a:schemeClr>
                    </a:solidFill>
                  </a:rPr>
                  <a:t> 분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류</a:t>
                </a:r>
                <a:r>
                  <a:rPr lang="ko-KR" altLang="en-US" sz="1400" dirty="0" smtClean="0">
                    <a:solidFill>
                      <a:schemeClr val="bg1">
                        <a:lumMod val="75000"/>
                      </a:schemeClr>
                    </a:solidFill>
                  </a:rPr>
                  <a:t> 확인</a:t>
                </a:r>
                <a:endParaRPr lang="en-US" altLang="ko-KR" sz="14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endParaRPr lang="en-US" altLang="ko-KR" sz="14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ko-KR" altLang="en-US" sz="1400" dirty="0" smtClean="0">
                    <a:solidFill>
                      <a:schemeClr val="bg1">
                        <a:lumMod val="75000"/>
                      </a:schemeClr>
                    </a:solidFill>
                  </a:rPr>
                  <a:t>분</a:t>
                </a:r>
                <a:r>
                  <a:rPr lang="ko-KR" alt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류</a:t>
                </a:r>
                <a:r>
                  <a:rPr lang="ko-KR" altLang="en-US" sz="1400" dirty="0" smtClean="0">
                    <a:solidFill>
                      <a:schemeClr val="bg1">
                        <a:lumMod val="75000"/>
                      </a:schemeClr>
                    </a:solidFill>
                  </a:rPr>
                  <a:t>에 맞는 </a:t>
                </a:r>
                <a:r>
                  <a:rPr lang="ko-KR" altLang="en-US" sz="1400" dirty="0" err="1" smtClean="0">
                    <a:solidFill>
                      <a:schemeClr val="bg1">
                        <a:lumMod val="75000"/>
                      </a:schemeClr>
                    </a:solidFill>
                  </a:rPr>
                  <a:t>파츠로</a:t>
                </a:r>
                <a:r>
                  <a:rPr lang="ko-KR" altLang="en-US" sz="1400" dirty="0" smtClean="0">
                    <a:solidFill>
                      <a:schemeClr val="bg1">
                        <a:lumMod val="75000"/>
                      </a:schemeClr>
                    </a:solidFill>
                  </a:rPr>
                  <a:t> 제작</a:t>
                </a:r>
                <a:endParaRPr lang="ko-KR" alt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5509219" y="1718810"/>
                <a:ext cx="144016" cy="144016"/>
              </a:xfrm>
              <a:prstGeom prst="ellipse">
                <a:avLst/>
              </a:prstGeom>
              <a:solidFill>
                <a:srgbClr val="FF5B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5508104" y="2138004"/>
                <a:ext cx="144016" cy="144016"/>
              </a:xfrm>
              <a:prstGeom prst="ellipse">
                <a:avLst/>
              </a:prstGeom>
              <a:solidFill>
                <a:srgbClr val="FF5B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321883" y="1629168"/>
                <a:ext cx="13163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 err="1" smtClean="0">
                    <a:solidFill>
                      <a:schemeClr val="bg1">
                        <a:lumMod val="75000"/>
                      </a:schemeClr>
                    </a:solidFill>
                  </a:rPr>
                  <a:t>소울잼으로</a:t>
                </a:r>
                <a:r>
                  <a:rPr lang="ko-KR" altLang="en-US" sz="1200" dirty="0" smtClean="0">
                    <a:solidFill>
                      <a:schemeClr val="bg1">
                        <a:lumMod val="75000"/>
                      </a:schemeClr>
                    </a:solidFill>
                  </a:rPr>
                  <a:t> 변환</a:t>
                </a:r>
                <a:endParaRPr lang="en-US" altLang="ko-KR" sz="12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40" name="직사각형 39"/>
            <p:cNvSpPr/>
            <p:nvPr/>
          </p:nvSpPr>
          <p:spPr>
            <a:xfrm>
              <a:off x="1161094" y="2342247"/>
              <a:ext cx="1008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smtClean="0">
                  <a:solidFill>
                    <a:schemeClr val="bg1">
                      <a:lumMod val="75000"/>
                    </a:schemeClr>
                  </a:solidFill>
                </a:rPr>
                <a:t>낮은 확률로</a:t>
              </a:r>
              <a:endParaRPr lang="en-US" altLang="ko-KR" sz="12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629524" y="5049279"/>
            <a:ext cx="45719" cy="251929"/>
          </a:xfrm>
          <a:prstGeom prst="rect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3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제작모드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127513" y="4077072"/>
            <a:ext cx="936104" cy="936104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재료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3787592" y="4077070"/>
            <a:ext cx="936104" cy="93610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소울잼</a:t>
            </a:r>
            <a:endParaRPr lang="ko-KR" altLang="en-US" sz="1200" dirty="0"/>
          </a:p>
        </p:txBody>
      </p:sp>
      <p:sp>
        <p:nvSpPr>
          <p:cNvPr id="13" name="타원 12"/>
          <p:cNvSpPr/>
          <p:nvPr/>
        </p:nvSpPr>
        <p:spPr>
          <a:xfrm>
            <a:off x="6092631" y="4077072"/>
            <a:ext cx="936104" cy="93610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Gram</a:t>
            </a:r>
          </a:p>
          <a:p>
            <a:pPr algn="ctr"/>
            <a:r>
              <a:rPr lang="ko-KR" altLang="en-US" sz="1200" dirty="0" smtClean="0"/>
              <a:t>완성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5485071"/>
            <a:ext cx="77048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다양한 부품들을 이용해서 내가 원하는 </a:t>
            </a:r>
            <a:r>
              <a:rPr lang="ko-KR" altLang="en-US" sz="1700" b="1" dirty="0" smtClean="0">
                <a:solidFill>
                  <a:srgbClr val="FF5B5F"/>
                </a:solidFill>
              </a:rPr>
              <a:t>생김새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와 </a:t>
            </a:r>
            <a:r>
              <a:rPr lang="ko-KR" altLang="en-US" sz="1700" b="1" dirty="0" smtClean="0">
                <a:solidFill>
                  <a:srgbClr val="FF5B5F"/>
                </a:solidFill>
              </a:rPr>
              <a:t>능력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을 가진 </a:t>
            </a:r>
            <a:r>
              <a:rPr lang="en-US" altLang="ko-KR" sz="1700" dirty="0" smtClean="0">
                <a:solidFill>
                  <a:schemeClr val="bg1">
                    <a:lumMod val="75000"/>
                  </a:schemeClr>
                </a:solidFill>
              </a:rPr>
              <a:t>Gram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을 제작</a:t>
            </a:r>
            <a:endParaRPr lang="ko-KR" altLang="en-US" sz="1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덧셈 기호 3"/>
          <p:cNvSpPr/>
          <p:nvPr/>
        </p:nvSpPr>
        <p:spPr>
          <a:xfrm>
            <a:off x="3207633" y="4276871"/>
            <a:ext cx="504056" cy="536505"/>
          </a:xfrm>
          <a:prstGeom prst="mathPlu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등호 4"/>
          <p:cNvSpPr/>
          <p:nvPr/>
        </p:nvSpPr>
        <p:spPr>
          <a:xfrm>
            <a:off x="5076056" y="4309211"/>
            <a:ext cx="648072" cy="471823"/>
          </a:xfrm>
          <a:prstGeom prst="mathEqual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53870" y="3938572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lt1"/>
                </a:solidFill>
              </a:rPr>
              <a:t>제작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3" y="1434858"/>
            <a:ext cx="2023573" cy="13450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413824"/>
            <a:ext cx="2616096" cy="20423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6" y="1472896"/>
            <a:ext cx="1925960" cy="192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4" b="100000" l="3462" r="984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46" y="2308318"/>
            <a:ext cx="1080120" cy="1183978"/>
          </a:xfrm>
          <a:prstGeom prst="rect">
            <a:avLst/>
          </a:prstGeom>
        </p:spPr>
      </p:pic>
      <p:sp>
        <p:nvSpPr>
          <p:cNvPr id="16" name="덧셈 기호 15"/>
          <p:cNvSpPr/>
          <p:nvPr/>
        </p:nvSpPr>
        <p:spPr>
          <a:xfrm>
            <a:off x="1875485" y="2241588"/>
            <a:ext cx="504056" cy="536505"/>
          </a:xfrm>
          <a:prstGeom prst="mathPlus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03884" y="2174266"/>
            <a:ext cx="1080120" cy="523220"/>
          </a:xfrm>
          <a:prstGeom prst="rect">
            <a:avLst/>
          </a:prstGeom>
          <a:solidFill>
            <a:srgbClr val="FF8585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/>
              <a:t>제작</a:t>
            </a:r>
            <a:endParaRPr lang="ko-KR" altLang="en-US" sz="2800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62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제작모드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516216" y="1480954"/>
            <a:ext cx="2232248" cy="43243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36296" y="1052736"/>
            <a:ext cx="792088" cy="33263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재료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516216" y="1480954"/>
            <a:ext cx="2232248" cy="266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&gt; </a:t>
            </a:r>
            <a:r>
              <a:rPr lang="ko-KR" altLang="en-US" dirty="0" smtClean="0"/>
              <a:t>강판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512994" y="4378222"/>
            <a:ext cx="2232248" cy="266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&gt; </a:t>
            </a:r>
            <a:r>
              <a:rPr lang="ko-KR" altLang="en-US" dirty="0" smtClean="0"/>
              <a:t>전</a:t>
            </a:r>
            <a:r>
              <a:rPr lang="ko-KR" altLang="en-US" dirty="0"/>
              <a:t>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12994" y="4644333"/>
            <a:ext cx="2232248" cy="266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mtClean="0"/>
              <a:t>&gt; </a:t>
            </a:r>
            <a:r>
              <a:rPr lang="ko-KR" altLang="en-US" dirty="0" err="1" smtClean="0"/>
              <a:t>검날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512994" y="4910444"/>
            <a:ext cx="2232248" cy="266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&gt; </a:t>
            </a:r>
            <a:r>
              <a:rPr lang="ko-KR" altLang="en-US" dirty="0" smtClean="0"/>
              <a:t>증기 </a:t>
            </a:r>
            <a:r>
              <a:rPr lang="ko-KR" altLang="en-US" dirty="0" err="1" smtClean="0"/>
              <a:t>사출구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7" b="98209" l="5952" r="100000">
                        <a14:foregroundMark x1="58135" y1="20597" x2="47421" y2="86567"/>
                        <a14:foregroundMark x1="41468" y1="53731" x2="41468" y2="53731"/>
                        <a14:foregroundMark x1="35119" y1="55224" x2="35119" y2="55224"/>
                        <a14:foregroundMark x1="42460" y1="49254" x2="42460" y2="49254"/>
                        <a14:foregroundMark x1="45040" y1="42687" x2="41468" y2="50746"/>
                        <a14:foregroundMark x1="84325" y1="39701" x2="84325" y2="39701"/>
                        <a14:foregroundMark x1="77183" y1="39701" x2="77183" y2="49254"/>
                        <a14:foregroundMark x1="73611" y1="36716" x2="91270" y2="40299"/>
                        <a14:foregroundMark x1="72222" y1="57910" x2="66865" y2="65373"/>
                        <a14:foregroundMark x1="65873" y1="20000" x2="43056" y2="28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8168">
            <a:off x="6440986" y="2405170"/>
            <a:ext cx="2376264" cy="145925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12994" y="5443574"/>
            <a:ext cx="2232248" cy="3616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. . .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39552" y="1480954"/>
            <a:ext cx="5672633" cy="43243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로 구부러진 화살표 20"/>
          <p:cNvSpPr/>
          <p:nvPr/>
        </p:nvSpPr>
        <p:spPr>
          <a:xfrm flipH="1">
            <a:off x="5522526" y="1844824"/>
            <a:ext cx="1641762" cy="792088"/>
          </a:xfrm>
          <a:prstGeom prst="curvedDownArrow">
            <a:avLst>
              <a:gd name="adj1" fmla="val 25000"/>
              <a:gd name="adj2" fmla="val 54500"/>
              <a:gd name="adj3" fmla="val 25000"/>
            </a:avLst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9552" y="5949280"/>
            <a:ext cx="8205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기본적인 틀 위에 자신이 원하는 </a:t>
            </a:r>
            <a:r>
              <a:rPr lang="ko-KR" altLang="en-US" b="1" dirty="0" smtClean="0">
                <a:solidFill>
                  <a:srgbClr val="FF5B5F"/>
                </a:solidFill>
              </a:rPr>
              <a:t>부품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을 붙인다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algn="ctr"/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완성품에는 </a:t>
            </a:r>
            <a:r>
              <a:rPr lang="ko-KR" altLang="en-US" b="1" dirty="0" smtClean="0">
                <a:solidFill>
                  <a:srgbClr val="FF5B5F"/>
                </a:solidFill>
              </a:rPr>
              <a:t>넣은 부품에 맞는 </a:t>
            </a:r>
            <a:r>
              <a:rPr lang="ko-KR" altLang="en-US" b="1" dirty="0" err="1" smtClean="0">
                <a:solidFill>
                  <a:srgbClr val="FF5B5F"/>
                </a:solidFill>
              </a:rPr>
              <a:t>능력치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가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부여된다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16216" y="5176555"/>
            <a:ext cx="2232248" cy="266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&gt; </a:t>
            </a:r>
            <a:r>
              <a:rPr lang="ko-KR" altLang="en-US" dirty="0" err="1" smtClean="0"/>
              <a:t>소울잼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000" r="974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68" y="1404963"/>
            <a:ext cx="4572000" cy="457200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4283968" y="104515"/>
            <a:ext cx="5400600" cy="276999"/>
            <a:chOff x="1043608" y="6032321"/>
            <a:chExt cx="5400600" cy="276999"/>
          </a:xfrm>
        </p:grpSpPr>
        <p:sp>
          <p:nvSpPr>
            <p:cNvPr id="20" name="TextBox 19"/>
            <p:cNvSpPr txBox="1"/>
            <p:nvPr/>
          </p:nvSpPr>
          <p:spPr>
            <a:xfrm>
              <a:off x="1043608" y="6032321"/>
              <a:ext cx="540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FF5B5F"/>
                  </a:solidFill>
                </a:rPr>
                <a:t>주</a:t>
              </a:r>
              <a:r>
                <a:rPr lang="ko-KR" altLang="en-US" sz="1200" dirty="0">
                  <a:solidFill>
                    <a:srgbClr val="FF5B5F"/>
                  </a:solidFill>
                </a:rPr>
                <a:t>의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 :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본 슬라이드는 연출된 이미지이므로 실제와 다를 수 있습니다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43608" y="6093295"/>
              <a:ext cx="60573" cy="178109"/>
            </a:xfrm>
            <a:prstGeom prst="rect">
              <a:avLst/>
            </a:prstGeom>
            <a:solidFill>
              <a:srgbClr val="FF5B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23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게임설명</a:t>
            </a:r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1415157" y="4627820"/>
            <a:ext cx="6515049" cy="1550304"/>
            <a:chOff x="1066626" y="4627820"/>
            <a:chExt cx="6515049" cy="1550304"/>
          </a:xfrm>
        </p:grpSpPr>
        <p:grpSp>
          <p:nvGrpSpPr>
            <p:cNvPr id="12" name="그룹 11"/>
            <p:cNvGrpSpPr/>
            <p:nvPr/>
          </p:nvGrpSpPr>
          <p:grpSpPr>
            <a:xfrm>
              <a:off x="1066626" y="5021477"/>
              <a:ext cx="3174750" cy="369332"/>
              <a:chOff x="1066626" y="5013176"/>
              <a:chExt cx="3174750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066626" y="5013176"/>
                <a:ext cx="841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dirty="0" smtClean="0">
                    <a:solidFill>
                      <a:srgbClr val="FF5B5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장르</a:t>
                </a:r>
                <a:endParaRPr lang="ko-KR" altLang="en-US" dirty="0">
                  <a:solidFill>
                    <a:srgbClr val="FF5B5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>
                <a:off x="1978016" y="5098507"/>
                <a:ext cx="0" cy="223385"/>
              </a:xfrm>
              <a:prstGeom prst="line">
                <a:avLst/>
              </a:prstGeom>
              <a:ln w="28575">
                <a:solidFill>
                  <a:srgbClr val="FF5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2009128" y="5034159"/>
                <a:ext cx="22322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3D MMORPG</a:t>
                </a:r>
                <a:endParaRPr lang="ko-KR" altLang="en-US" sz="16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1066626" y="4627820"/>
              <a:ext cx="3174750" cy="369332"/>
              <a:chOff x="1066626" y="5013176"/>
              <a:chExt cx="3174750" cy="36933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066626" y="5013176"/>
                <a:ext cx="841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dirty="0" err="1" smtClean="0">
                    <a:solidFill>
                      <a:srgbClr val="FF5B5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게임명</a:t>
                </a:r>
                <a:endParaRPr lang="ko-KR" altLang="en-US" dirty="0">
                  <a:solidFill>
                    <a:srgbClr val="FF5B5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cxnSp>
            <p:nvCxnSpPr>
              <p:cNvPr id="15" name="직선 연결선 14"/>
              <p:cNvCxnSpPr/>
              <p:nvPr/>
            </p:nvCxnSpPr>
            <p:spPr>
              <a:xfrm>
                <a:off x="1978016" y="5098507"/>
                <a:ext cx="0" cy="223385"/>
              </a:xfrm>
              <a:prstGeom prst="line">
                <a:avLst/>
              </a:prstGeom>
              <a:ln w="28575">
                <a:solidFill>
                  <a:srgbClr val="FF5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2009128" y="5034159"/>
                <a:ext cx="22322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Q1(</a:t>
                </a:r>
                <a:r>
                  <a:rPr lang="ko-KR" altLang="en-US" sz="1600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가제</a:t>
                </a:r>
                <a:r>
                  <a:rPr lang="en-US" altLang="ko-KR" sz="1600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6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66626" y="5415134"/>
              <a:ext cx="3174750" cy="369332"/>
              <a:chOff x="1066626" y="5013176"/>
              <a:chExt cx="3174750" cy="3693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066626" y="5013176"/>
                <a:ext cx="841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dirty="0" smtClean="0">
                    <a:solidFill>
                      <a:srgbClr val="FF5B5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시</a:t>
                </a:r>
                <a:r>
                  <a:rPr lang="ko-KR" altLang="en-US" dirty="0">
                    <a:solidFill>
                      <a:srgbClr val="FF5B5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점</a:t>
                </a:r>
              </a:p>
            </p:txBody>
          </p:sp>
          <p:cxnSp>
            <p:nvCxnSpPr>
              <p:cNvPr id="19" name="직선 연결선 18"/>
              <p:cNvCxnSpPr/>
              <p:nvPr/>
            </p:nvCxnSpPr>
            <p:spPr>
              <a:xfrm>
                <a:off x="1978016" y="5098507"/>
                <a:ext cx="0" cy="223385"/>
              </a:xfrm>
              <a:prstGeom prst="line">
                <a:avLst/>
              </a:prstGeom>
              <a:ln w="28575">
                <a:solidFill>
                  <a:srgbClr val="FF5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009128" y="5034159"/>
                <a:ext cx="22322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쿼터뷰</a:t>
                </a:r>
                <a:endParaRPr lang="ko-KR" altLang="en-US" sz="16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066626" y="5808792"/>
              <a:ext cx="3174750" cy="369332"/>
              <a:chOff x="1066626" y="5013176"/>
              <a:chExt cx="3174750" cy="36933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1066626" y="5013176"/>
                <a:ext cx="841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dirty="0" smtClean="0">
                    <a:solidFill>
                      <a:srgbClr val="FF5B5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플랫폼</a:t>
                </a:r>
                <a:endParaRPr lang="ko-KR" altLang="en-US" dirty="0">
                  <a:solidFill>
                    <a:srgbClr val="FF5B5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1978016" y="5098507"/>
                <a:ext cx="0" cy="223385"/>
              </a:xfrm>
              <a:prstGeom prst="line">
                <a:avLst/>
              </a:prstGeom>
              <a:ln w="28575">
                <a:solidFill>
                  <a:srgbClr val="FF5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2009128" y="5034159"/>
                <a:ext cx="22322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PC-Online</a:t>
                </a:r>
                <a:endParaRPr lang="ko-KR" altLang="en-US" sz="16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205562" y="4627820"/>
              <a:ext cx="3174750" cy="369332"/>
              <a:chOff x="1066626" y="5013176"/>
              <a:chExt cx="3174750" cy="36933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066626" y="5013176"/>
                <a:ext cx="841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dirty="0" err="1" smtClean="0">
                    <a:solidFill>
                      <a:srgbClr val="FF5B5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목표</a:t>
                </a:r>
                <a:r>
                  <a:rPr lang="ko-KR" altLang="en-US" dirty="0" err="1">
                    <a:solidFill>
                      <a:srgbClr val="FF5B5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층</a:t>
                </a:r>
                <a:endParaRPr lang="ko-KR" altLang="en-US" dirty="0">
                  <a:solidFill>
                    <a:srgbClr val="FF5B5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cxnSp>
            <p:nvCxnSpPr>
              <p:cNvPr id="27" name="직선 연결선 26"/>
              <p:cNvCxnSpPr/>
              <p:nvPr/>
            </p:nvCxnSpPr>
            <p:spPr>
              <a:xfrm>
                <a:off x="1978016" y="5098507"/>
                <a:ext cx="0" cy="223385"/>
              </a:xfrm>
              <a:prstGeom prst="line">
                <a:avLst/>
              </a:prstGeom>
              <a:ln w="28575">
                <a:solidFill>
                  <a:srgbClr val="FF5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2009128" y="5034159"/>
                <a:ext cx="22322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15</a:t>
                </a:r>
                <a:r>
                  <a:rPr lang="ko-KR" altLang="en-US" sz="1600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세 이상</a:t>
                </a:r>
                <a:endParaRPr lang="ko-KR" altLang="en-US" sz="16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4205562" y="5021866"/>
              <a:ext cx="3376113" cy="605758"/>
              <a:chOff x="1066626" y="5013176"/>
              <a:chExt cx="3376113" cy="605758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1066626" y="5013176"/>
                <a:ext cx="8410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ko-KR" altLang="en-US" dirty="0" smtClean="0">
                    <a:solidFill>
                      <a:srgbClr val="FF5B5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배경</a:t>
                </a:r>
                <a:endParaRPr lang="ko-KR" altLang="en-US" dirty="0">
                  <a:solidFill>
                    <a:srgbClr val="FF5B5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1978016" y="5098507"/>
                <a:ext cx="0" cy="223385"/>
              </a:xfrm>
              <a:prstGeom prst="line">
                <a:avLst/>
              </a:prstGeom>
              <a:ln w="28575">
                <a:solidFill>
                  <a:srgbClr val="FF5B5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1987266" y="5034159"/>
                <a:ext cx="24554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스팀펑크가 가미된</a:t>
                </a:r>
                <a:endParaRPr lang="en-US" altLang="ko-KR" sz="1600" b="1" dirty="0" smtClean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ko-KR" altLang="en-US" sz="1600" b="1" dirty="0" smtClean="0">
                    <a:solidFill>
                      <a:schemeClr val="bg1">
                        <a:lumMod val="85000"/>
                      </a:schemeClr>
                    </a:solidFill>
                  </a:rPr>
                  <a:t>판타지 세계</a:t>
                </a:r>
                <a:endParaRPr lang="ko-KR" altLang="en-US" sz="16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61" y="1340768"/>
            <a:ext cx="5124863" cy="296542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29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직선 화살표 연결선 148"/>
          <p:cNvCxnSpPr>
            <a:endCxn id="93" idx="1"/>
          </p:cNvCxnSpPr>
          <p:nvPr/>
        </p:nvCxnSpPr>
        <p:spPr>
          <a:xfrm>
            <a:off x="701549" y="4715165"/>
            <a:ext cx="1048011" cy="42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endCxn id="90" idx="1"/>
          </p:cNvCxnSpPr>
          <p:nvPr/>
        </p:nvCxnSpPr>
        <p:spPr>
          <a:xfrm flipV="1">
            <a:off x="6825636" y="4698224"/>
            <a:ext cx="1028400" cy="847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전투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05505" y="4312769"/>
            <a:ext cx="792088" cy="7920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대</a:t>
            </a:r>
            <a:r>
              <a:rPr lang="ko-KR" altLang="en-US" sz="1200" dirty="0"/>
              <a:t>기</a:t>
            </a:r>
          </a:p>
        </p:txBody>
      </p:sp>
      <p:sp>
        <p:nvSpPr>
          <p:cNvPr id="9" name="순서도: 판단 8"/>
          <p:cNvSpPr/>
          <p:nvPr/>
        </p:nvSpPr>
        <p:spPr>
          <a:xfrm>
            <a:off x="4785513" y="4285190"/>
            <a:ext cx="923649" cy="862073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4785513" y="5013258"/>
            <a:ext cx="26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sp>
        <p:nvSpPr>
          <p:cNvPr id="18" name="순서도: 판단 17"/>
          <p:cNvSpPr/>
          <p:nvPr/>
        </p:nvSpPr>
        <p:spPr>
          <a:xfrm>
            <a:off x="6363812" y="4284129"/>
            <a:ext cx="923649" cy="862073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7266261" y="4271859"/>
            <a:ext cx="26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363812" y="5030623"/>
            <a:ext cx="26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79337" y="4271859"/>
            <a:ext cx="26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</a:t>
            </a:r>
            <a:endParaRPr lang="ko-KR" altLang="en-US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5" t="32776" r="35469" b="30271"/>
          <a:stretch/>
        </p:blipFill>
        <p:spPr>
          <a:xfrm>
            <a:off x="794438" y="1268760"/>
            <a:ext cx="2426676" cy="1667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53" name="그룹 52"/>
          <p:cNvGrpSpPr/>
          <p:nvPr/>
        </p:nvGrpSpPr>
        <p:grpSpPr>
          <a:xfrm>
            <a:off x="3851920" y="1798963"/>
            <a:ext cx="4847254" cy="923330"/>
            <a:chOff x="4015904" y="4835145"/>
            <a:chExt cx="4228504" cy="923330"/>
          </a:xfrm>
        </p:grpSpPr>
        <p:sp>
          <p:nvSpPr>
            <p:cNvPr id="49" name="TextBox 48"/>
            <p:cNvSpPr txBox="1"/>
            <p:nvPr/>
          </p:nvSpPr>
          <p:spPr>
            <a:xfrm>
              <a:off x="4067944" y="4835145"/>
              <a:ext cx="41764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>
                      <a:lumMod val="75000"/>
                    </a:schemeClr>
                  </a:solidFill>
                </a:rPr>
                <a:t>상호</a:t>
              </a:r>
              <a:r>
                <a:rPr lang="ko-KR" altLang="en-US" dirty="0">
                  <a:solidFill>
                    <a:schemeClr val="bg1">
                      <a:lumMod val="75000"/>
                    </a:schemeClr>
                  </a:solidFill>
                </a:rPr>
                <a:t>간</a:t>
              </a:r>
              <a:r>
                <a:rPr lang="ko-KR" altLang="en-US" dirty="0" smtClean="0">
                  <a:solidFill>
                    <a:schemeClr val="bg1">
                      <a:lumMod val="75000"/>
                    </a:schemeClr>
                  </a:solidFill>
                </a:rPr>
                <a:t> 일반공격을 주고받는 도중</a:t>
              </a:r>
              <a:endParaRPr lang="en-US" altLang="ko-KR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altLang="ko-KR" dirty="0" smtClean="0">
                  <a:solidFill>
                    <a:schemeClr val="bg1">
                      <a:lumMod val="75000"/>
                    </a:schemeClr>
                  </a:solidFill>
                </a:rPr>
                <a:t>    </a:t>
              </a:r>
              <a:r>
                <a:rPr lang="ko-KR" altLang="en-US" dirty="0" err="1" smtClean="0">
                  <a:solidFill>
                    <a:schemeClr val="bg1">
                      <a:lumMod val="75000"/>
                    </a:schemeClr>
                  </a:solidFill>
                </a:rPr>
                <a:t>몬스터의</a:t>
              </a:r>
              <a:r>
                <a:rPr lang="ko-KR" altLang="en-US" dirty="0" smtClean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ko-KR" altLang="en-US" b="1" dirty="0" err="1" smtClean="0">
                  <a:solidFill>
                    <a:srgbClr val="FF5B5F"/>
                  </a:solidFill>
                </a:rPr>
                <a:t>스킬공격</a:t>
              </a:r>
              <a:r>
                <a:rPr lang="ko-KR" altLang="en-US" b="1" dirty="0" smtClean="0">
                  <a:solidFill>
                    <a:srgbClr val="FF5B5F"/>
                  </a:solidFill>
                </a:rPr>
                <a:t> 준비동작</a:t>
              </a:r>
              <a:r>
                <a:rPr lang="ko-KR" altLang="en-US" dirty="0" smtClean="0">
                  <a:solidFill>
                    <a:schemeClr val="bg1">
                      <a:lumMod val="75000"/>
                    </a:schemeClr>
                  </a:solidFill>
                </a:rPr>
                <a:t>을 보고 </a:t>
              </a:r>
              <a:endParaRPr lang="en-US" altLang="ko-KR" dirty="0" smtClean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US" altLang="ko-KR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en-US" altLang="ko-KR" dirty="0" smtClean="0">
                  <a:solidFill>
                    <a:schemeClr val="bg1">
                      <a:lumMod val="75000"/>
                    </a:schemeClr>
                  </a:solidFill>
                </a:rPr>
                <a:t>       </a:t>
              </a:r>
              <a:r>
                <a:rPr lang="ko-KR" altLang="en-US" dirty="0" smtClean="0">
                  <a:solidFill>
                    <a:schemeClr val="bg1">
                      <a:lumMod val="75000"/>
                    </a:schemeClr>
                  </a:solidFill>
                </a:rPr>
                <a:t>유저는 피하거나 방어할 수 있습니다</a:t>
              </a:r>
              <a:r>
                <a:rPr lang="en-US" altLang="ko-KR" dirty="0" smtClean="0">
                  <a:solidFill>
                    <a:schemeClr val="bg1">
                      <a:lumMod val="75000"/>
                    </a:schemeClr>
                  </a:solidFill>
                </a:rPr>
                <a:t>.</a:t>
              </a:r>
              <a:endParaRPr lang="ko-KR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4015904" y="4957605"/>
              <a:ext cx="84498" cy="98365"/>
            </a:xfrm>
            <a:prstGeom prst="ellipse">
              <a:avLst/>
            </a:prstGeom>
            <a:solidFill>
              <a:srgbClr val="FF5B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61089" y="3816905"/>
            <a:ext cx="389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유저 </a:t>
            </a:r>
            <a:r>
              <a:rPr lang="en-US" altLang="ko-KR" b="1" dirty="0" smtClean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rPr>
              <a:t>VS</a:t>
            </a:r>
            <a:r>
              <a:rPr lang="en-US" altLang="ko-KR" b="1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몬스터</a:t>
            </a:r>
            <a:r>
              <a:rPr lang="ko-KR" altLang="en-US" b="1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전투간 행동 흐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름</a:t>
            </a:r>
          </a:p>
        </p:txBody>
      </p:sp>
      <p:sp>
        <p:nvSpPr>
          <p:cNvPr id="88" name="순서도: 처리 87"/>
          <p:cNvSpPr/>
          <p:nvPr/>
        </p:nvSpPr>
        <p:spPr>
          <a:xfrm>
            <a:off x="6329564" y="5463225"/>
            <a:ext cx="992144" cy="630069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유</a:t>
            </a:r>
            <a:r>
              <a:rPr lang="ko-KR" altLang="en-US" sz="1200" dirty="0"/>
              <a:t>저</a:t>
            </a:r>
            <a:r>
              <a:rPr lang="ko-KR" altLang="en-US" sz="1200" dirty="0" smtClean="0"/>
              <a:t>방어</a:t>
            </a:r>
            <a:endParaRPr lang="ko-KR" altLang="en-US" sz="1200" dirty="0"/>
          </a:p>
        </p:txBody>
      </p:sp>
      <p:sp>
        <p:nvSpPr>
          <p:cNvPr id="90" name="순서도: 처리 89"/>
          <p:cNvSpPr/>
          <p:nvPr/>
        </p:nvSpPr>
        <p:spPr>
          <a:xfrm>
            <a:off x="7854036" y="4383189"/>
            <a:ext cx="992144" cy="630069"/>
          </a:xfrm>
          <a:prstGeom prst="flowChartProcess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유저피격</a:t>
            </a:r>
            <a:endParaRPr lang="ko-KR" altLang="en-US" sz="1200" dirty="0"/>
          </a:p>
        </p:txBody>
      </p:sp>
      <p:sp>
        <p:nvSpPr>
          <p:cNvPr id="93" name="순서도: 처리 92"/>
          <p:cNvSpPr/>
          <p:nvPr/>
        </p:nvSpPr>
        <p:spPr>
          <a:xfrm>
            <a:off x="1749560" y="4400554"/>
            <a:ext cx="992144" cy="630069"/>
          </a:xfrm>
          <a:prstGeom prst="flowChartProcess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몬스터와</a:t>
            </a:r>
            <a:r>
              <a:rPr lang="ko-KR" altLang="en-US" sz="1200" dirty="0" smtClean="0"/>
              <a:t> 전투태세 돌입</a:t>
            </a:r>
            <a:endParaRPr lang="ko-KR" altLang="en-US" sz="1200" dirty="0"/>
          </a:p>
        </p:txBody>
      </p:sp>
      <p:grpSp>
        <p:nvGrpSpPr>
          <p:cNvPr id="147" name="그룹 146"/>
          <p:cNvGrpSpPr/>
          <p:nvPr/>
        </p:nvGrpSpPr>
        <p:grpSpPr>
          <a:xfrm>
            <a:off x="3221114" y="4391130"/>
            <a:ext cx="1087764" cy="648072"/>
            <a:chOff x="3357873" y="2360571"/>
            <a:chExt cx="1087764" cy="648072"/>
          </a:xfrm>
        </p:grpSpPr>
        <p:sp>
          <p:nvSpPr>
            <p:cNvPr id="87" name="순서도: 화면 표시 86"/>
            <p:cNvSpPr/>
            <p:nvPr/>
          </p:nvSpPr>
          <p:spPr>
            <a:xfrm>
              <a:off x="3357873" y="2360571"/>
              <a:ext cx="1087764" cy="648072"/>
            </a:xfrm>
            <a:prstGeom prst="flowChartDisplay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500347" y="2379634"/>
              <a:ext cx="8357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534178" y="2436833"/>
              <a:ext cx="8215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solidFill>
                    <a:schemeClr val="bg1"/>
                  </a:solidFill>
                </a:rPr>
                <a:t>몬스터의</a:t>
              </a:r>
              <a:r>
                <a:rPr lang="ko-KR" altLang="en-US" sz="1200" dirty="0" smtClean="0">
                  <a:solidFill>
                    <a:schemeClr val="bg1"/>
                  </a:solidFill>
                </a:rPr>
                <a:t> 공격징후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1" name="직선 화살표 연결선 150"/>
          <p:cNvCxnSpPr>
            <a:stCxn id="93" idx="3"/>
          </p:cNvCxnSpPr>
          <p:nvPr/>
        </p:nvCxnSpPr>
        <p:spPr>
          <a:xfrm flipV="1">
            <a:off x="2741704" y="4715166"/>
            <a:ext cx="479410" cy="42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>
            <a:endCxn id="9" idx="1"/>
          </p:cNvCxnSpPr>
          <p:nvPr/>
        </p:nvCxnSpPr>
        <p:spPr>
          <a:xfrm>
            <a:off x="4308878" y="4715166"/>
            <a:ext cx="476635" cy="10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9" idx="3"/>
            <a:endCxn id="18" idx="1"/>
          </p:cNvCxnSpPr>
          <p:nvPr/>
        </p:nvCxnSpPr>
        <p:spPr>
          <a:xfrm flipV="1">
            <a:off x="5709162" y="4715166"/>
            <a:ext cx="654650" cy="10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 161"/>
          <p:cNvCxnSpPr>
            <a:stCxn id="88" idx="2"/>
            <a:endCxn id="93" idx="2"/>
          </p:cNvCxnSpPr>
          <p:nvPr/>
        </p:nvCxnSpPr>
        <p:spPr>
          <a:xfrm rot="5400000" flipH="1">
            <a:off x="4004298" y="3271957"/>
            <a:ext cx="1062671" cy="4580004"/>
          </a:xfrm>
          <a:prstGeom prst="bentConnector3">
            <a:avLst>
              <a:gd name="adj1" fmla="val -2151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순서도: 처리 162"/>
          <p:cNvSpPr/>
          <p:nvPr/>
        </p:nvSpPr>
        <p:spPr>
          <a:xfrm>
            <a:off x="4751265" y="5463226"/>
            <a:ext cx="992144" cy="630069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유저회피</a:t>
            </a:r>
            <a:endParaRPr lang="ko-KR" altLang="en-US" sz="1200" dirty="0"/>
          </a:p>
        </p:txBody>
      </p:sp>
      <p:cxnSp>
        <p:nvCxnSpPr>
          <p:cNvPr id="165" name="꺾인 연결선 164"/>
          <p:cNvCxnSpPr>
            <a:stCxn id="163" idx="2"/>
            <a:endCxn id="93" idx="2"/>
          </p:cNvCxnSpPr>
          <p:nvPr/>
        </p:nvCxnSpPr>
        <p:spPr>
          <a:xfrm rot="5400000" flipH="1">
            <a:off x="3215149" y="4061107"/>
            <a:ext cx="1062672" cy="3001705"/>
          </a:xfrm>
          <a:prstGeom prst="bentConnector3">
            <a:avLst>
              <a:gd name="adj1" fmla="val -84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 167"/>
          <p:cNvCxnSpPr>
            <a:stCxn id="90" idx="2"/>
            <a:endCxn id="93" idx="2"/>
          </p:cNvCxnSpPr>
          <p:nvPr/>
        </p:nvCxnSpPr>
        <p:spPr>
          <a:xfrm rot="5400000">
            <a:off x="5289188" y="1969702"/>
            <a:ext cx="17365" cy="6104476"/>
          </a:xfrm>
          <a:prstGeom prst="bentConnector3">
            <a:avLst>
              <a:gd name="adj1" fmla="val 84819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>
            <a:stCxn id="9" idx="2"/>
            <a:endCxn id="163" idx="0"/>
          </p:cNvCxnSpPr>
          <p:nvPr/>
        </p:nvCxnSpPr>
        <p:spPr>
          <a:xfrm flipH="1">
            <a:off x="5247337" y="5147263"/>
            <a:ext cx="1" cy="31596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8" idx="2"/>
            <a:endCxn id="88" idx="0"/>
          </p:cNvCxnSpPr>
          <p:nvPr/>
        </p:nvCxnSpPr>
        <p:spPr>
          <a:xfrm flipH="1">
            <a:off x="6825636" y="5146202"/>
            <a:ext cx="1" cy="31702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4866003" y="4578745"/>
            <a:ext cx="76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피한다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444302" y="4578745"/>
            <a:ext cx="762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</a:rPr>
              <a:t>막는다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사다리꼴 5"/>
          <p:cNvSpPr/>
          <p:nvPr/>
        </p:nvSpPr>
        <p:spPr>
          <a:xfrm flipV="1">
            <a:off x="2021373" y="1174239"/>
            <a:ext cx="90780" cy="310545"/>
          </a:xfrm>
          <a:prstGeom prst="trapezoi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027483" y="1534400"/>
            <a:ext cx="80994" cy="7363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223172" y="1388962"/>
            <a:ext cx="605628" cy="682906"/>
          </a:xfrm>
          <a:custGeom>
            <a:avLst/>
            <a:gdLst>
              <a:gd name="connsiteX0" fmla="*/ 73193 w 605628"/>
              <a:gd name="connsiteY0" fmla="*/ 104172 h 682906"/>
              <a:gd name="connsiteX1" fmla="*/ 131066 w 605628"/>
              <a:gd name="connsiteY1" fmla="*/ 81023 h 682906"/>
              <a:gd name="connsiteX2" fmla="*/ 154215 w 605628"/>
              <a:gd name="connsiteY2" fmla="*/ 57873 h 682906"/>
              <a:gd name="connsiteX3" fmla="*/ 258387 w 605628"/>
              <a:gd name="connsiteY3" fmla="*/ 34724 h 682906"/>
              <a:gd name="connsiteX4" fmla="*/ 443582 w 605628"/>
              <a:gd name="connsiteY4" fmla="*/ 0 h 682906"/>
              <a:gd name="connsiteX5" fmla="*/ 513031 w 605628"/>
              <a:gd name="connsiteY5" fmla="*/ 11575 h 682906"/>
              <a:gd name="connsiteX6" fmla="*/ 547755 w 605628"/>
              <a:gd name="connsiteY6" fmla="*/ 81023 h 682906"/>
              <a:gd name="connsiteX7" fmla="*/ 559329 w 605628"/>
              <a:gd name="connsiteY7" fmla="*/ 266218 h 682906"/>
              <a:gd name="connsiteX8" fmla="*/ 582479 w 605628"/>
              <a:gd name="connsiteY8" fmla="*/ 300942 h 682906"/>
              <a:gd name="connsiteX9" fmla="*/ 605628 w 605628"/>
              <a:gd name="connsiteY9" fmla="*/ 370390 h 682906"/>
              <a:gd name="connsiteX10" fmla="*/ 582479 w 605628"/>
              <a:gd name="connsiteY10" fmla="*/ 486137 h 682906"/>
              <a:gd name="connsiteX11" fmla="*/ 559329 w 605628"/>
              <a:gd name="connsiteY11" fmla="*/ 509286 h 682906"/>
              <a:gd name="connsiteX12" fmla="*/ 547755 w 605628"/>
              <a:gd name="connsiteY12" fmla="*/ 544010 h 682906"/>
              <a:gd name="connsiteX13" fmla="*/ 524605 w 605628"/>
              <a:gd name="connsiteY13" fmla="*/ 625033 h 682906"/>
              <a:gd name="connsiteX14" fmla="*/ 489881 w 605628"/>
              <a:gd name="connsiteY14" fmla="*/ 659757 h 682906"/>
              <a:gd name="connsiteX15" fmla="*/ 420433 w 605628"/>
              <a:gd name="connsiteY15" fmla="*/ 682906 h 682906"/>
              <a:gd name="connsiteX16" fmla="*/ 316261 w 605628"/>
              <a:gd name="connsiteY16" fmla="*/ 671332 h 682906"/>
              <a:gd name="connsiteX17" fmla="*/ 293112 w 605628"/>
              <a:gd name="connsiteY17" fmla="*/ 648182 h 682906"/>
              <a:gd name="connsiteX18" fmla="*/ 281537 w 605628"/>
              <a:gd name="connsiteY18" fmla="*/ 509286 h 682906"/>
              <a:gd name="connsiteX19" fmla="*/ 269962 w 605628"/>
              <a:gd name="connsiteY19" fmla="*/ 474562 h 682906"/>
              <a:gd name="connsiteX20" fmla="*/ 235238 w 605628"/>
              <a:gd name="connsiteY20" fmla="*/ 462987 h 682906"/>
              <a:gd name="connsiteX21" fmla="*/ 177365 w 605628"/>
              <a:gd name="connsiteY21" fmla="*/ 474562 h 682906"/>
              <a:gd name="connsiteX22" fmla="*/ 107917 w 605628"/>
              <a:gd name="connsiteY22" fmla="*/ 497711 h 682906"/>
              <a:gd name="connsiteX23" fmla="*/ 3744 w 605628"/>
              <a:gd name="connsiteY23" fmla="*/ 486137 h 682906"/>
              <a:gd name="connsiteX24" fmla="*/ 38469 w 605628"/>
              <a:gd name="connsiteY24" fmla="*/ 312516 h 682906"/>
              <a:gd name="connsiteX25" fmla="*/ 73193 w 605628"/>
              <a:gd name="connsiteY25" fmla="*/ 300942 h 682906"/>
              <a:gd name="connsiteX26" fmla="*/ 73193 w 605628"/>
              <a:gd name="connsiteY26" fmla="*/ 127322 h 682906"/>
              <a:gd name="connsiteX27" fmla="*/ 73193 w 605628"/>
              <a:gd name="connsiteY27" fmla="*/ 104172 h 68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5628" h="682906">
                <a:moveTo>
                  <a:pt x="73193" y="104172"/>
                </a:moveTo>
                <a:cubicBezTo>
                  <a:pt x="82838" y="96456"/>
                  <a:pt x="113027" y="91331"/>
                  <a:pt x="131066" y="81023"/>
                </a:cubicBezTo>
                <a:cubicBezTo>
                  <a:pt x="140541" y="75609"/>
                  <a:pt x="144857" y="63488"/>
                  <a:pt x="154215" y="57873"/>
                </a:cubicBezTo>
                <a:cubicBezTo>
                  <a:pt x="177866" y="43683"/>
                  <a:pt x="241032" y="39063"/>
                  <a:pt x="258387" y="34724"/>
                </a:cubicBezTo>
                <a:cubicBezTo>
                  <a:pt x="423636" y="-6588"/>
                  <a:pt x="209780" y="23381"/>
                  <a:pt x="443582" y="0"/>
                </a:cubicBezTo>
                <a:cubicBezTo>
                  <a:pt x="466732" y="3858"/>
                  <a:pt x="492040" y="1079"/>
                  <a:pt x="513031" y="11575"/>
                </a:cubicBezTo>
                <a:cubicBezTo>
                  <a:pt x="530980" y="20550"/>
                  <a:pt x="542277" y="64589"/>
                  <a:pt x="547755" y="81023"/>
                </a:cubicBezTo>
                <a:cubicBezTo>
                  <a:pt x="551613" y="142755"/>
                  <a:pt x="549682" y="205123"/>
                  <a:pt x="559329" y="266218"/>
                </a:cubicBezTo>
                <a:cubicBezTo>
                  <a:pt x="561499" y="279959"/>
                  <a:pt x="576829" y="288230"/>
                  <a:pt x="582479" y="300942"/>
                </a:cubicBezTo>
                <a:cubicBezTo>
                  <a:pt x="592389" y="323240"/>
                  <a:pt x="605628" y="370390"/>
                  <a:pt x="605628" y="370390"/>
                </a:cubicBezTo>
                <a:cubicBezTo>
                  <a:pt x="603622" y="384431"/>
                  <a:pt x="597629" y="460888"/>
                  <a:pt x="582479" y="486137"/>
                </a:cubicBezTo>
                <a:cubicBezTo>
                  <a:pt x="576864" y="495495"/>
                  <a:pt x="567046" y="501570"/>
                  <a:pt x="559329" y="509286"/>
                </a:cubicBezTo>
                <a:cubicBezTo>
                  <a:pt x="555471" y="520861"/>
                  <a:pt x="551107" y="532279"/>
                  <a:pt x="547755" y="544010"/>
                </a:cubicBezTo>
                <a:cubicBezTo>
                  <a:pt x="545826" y="550763"/>
                  <a:pt x="531543" y="614626"/>
                  <a:pt x="524605" y="625033"/>
                </a:cubicBezTo>
                <a:cubicBezTo>
                  <a:pt x="515525" y="638653"/>
                  <a:pt x="504190" y="651808"/>
                  <a:pt x="489881" y="659757"/>
                </a:cubicBezTo>
                <a:cubicBezTo>
                  <a:pt x="468550" y="671607"/>
                  <a:pt x="420433" y="682906"/>
                  <a:pt x="420433" y="682906"/>
                </a:cubicBezTo>
                <a:cubicBezTo>
                  <a:pt x="385709" y="679048"/>
                  <a:pt x="349968" y="680525"/>
                  <a:pt x="316261" y="671332"/>
                </a:cubicBezTo>
                <a:cubicBezTo>
                  <a:pt x="305733" y="668461"/>
                  <a:pt x="295399" y="658853"/>
                  <a:pt x="293112" y="648182"/>
                </a:cubicBezTo>
                <a:cubicBezTo>
                  <a:pt x="283377" y="602754"/>
                  <a:pt x="287677" y="555338"/>
                  <a:pt x="281537" y="509286"/>
                </a:cubicBezTo>
                <a:cubicBezTo>
                  <a:pt x="279924" y="497192"/>
                  <a:pt x="278589" y="483189"/>
                  <a:pt x="269962" y="474562"/>
                </a:cubicBezTo>
                <a:cubicBezTo>
                  <a:pt x="261335" y="465935"/>
                  <a:pt x="246813" y="466845"/>
                  <a:pt x="235238" y="462987"/>
                </a:cubicBezTo>
                <a:cubicBezTo>
                  <a:pt x="215947" y="466845"/>
                  <a:pt x="196345" y="469386"/>
                  <a:pt x="177365" y="474562"/>
                </a:cubicBezTo>
                <a:cubicBezTo>
                  <a:pt x="153823" y="480982"/>
                  <a:pt x="107917" y="497711"/>
                  <a:pt x="107917" y="497711"/>
                </a:cubicBezTo>
                <a:cubicBezTo>
                  <a:pt x="73193" y="493853"/>
                  <a:pt x="23124" y="515207"/>
                  <a:pt x="3744" y="486137"/>
                </a:cubicBezTo>
                <a:cubicBezTo>
                  <a:pt x="-7106" y="469862"/>
                  <a:pt x="5973" y="345012"/>
                  <a:pt x="38469" y="312516"/>
                </a:cubicBezTo>
                <a:cubicBezTo>
                  <a:pt x="47096" y="303889"/>
                  <a:pt x="61618" y="304800"/>
                  <a:pt x="73193" y="300942"/>
                </a:cubicBezTo>
                <a:cubicBezTo>
                  <a:pt x="56956" y="219758"/>
                  <a:pt x="53861" y="233648"/>
                  <a:pt x="73193" y="127322"/>
                </a:cubicBezTo>
                <a:cubicBezTo>
                  <a:pt x="74169" y="121954"/>
                  <a:pt x="63548" y="111888"/>
                  <a:pt x="73193" y="104172"/>
                </a:cubicBezTo>
                <a:close/>
              </a:path>
            </a:pathLst>
          </a:custGeom>
          <a:noFill/>
          <a:ln w="12700"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9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넛 18"/>
          <p:cNvSpPr/>
          <p:nvPr/>
        </p:nvSpPr>
        <p:spPr>
          <a:xfrm>
            <a:off x="1475656" y="2691272"/>
            <a:ext cx="1944216" cy="1861254"/>
          </a:xfrm>
          <a:prstGeom prst="donut">
            <a:avLst>
              <a:gd name="adj" fmla="val 5718"/>
            </a:avLst>
          </a:prstGeom>
          <a:solidFill>
            <a:srgbClr val="00B050"/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몬스터</a:t>
            </a:r>
            <a:r>
              <a:rPr lang="ko-KR" altLang="en-US" dirty="0" smtClean="0"/>
              <a:t> 침공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5162" y="5477743"/>
            <a:ext cx="77048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b="1" dirty="0" smtClean="0">
                <a:solidFill>
                  <a:srgbClr val="FF5B5F"/>
                </a:solidFill>
              </a:rPr>
              <a:t>4</a:t>
            </a:r>
            <a:r>
              <a:rPr lang="ko-KR" altLang="en-US" sz="1700" b="1" dirty="0" smtClean="0">
                <a:solidFill>
                  <a:srgbClr val="FF5B5F"/>
                </a:solidFill>
              </a:rPr>
              <a:t>차 인간 대학살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로 게임시간 </a:t>
            </a:r>
            <a:r>
              <a:rPr lang="en-US" altLang="ko-KR" sz="1700" dirty="0" smtClean="0">
                <a:solidFill>
                  <a:schemeClr val="bg1">
                    <a:lumMod val="75000"/>
                  </a:schemeClr>
                </a:solidFill>
              </a:rPr>
              <a:t>10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년</a:t>
            </a:r>
            <a:r>
              <a:rPr lang="en-US" altLang="ko-KR" sz="17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700" b="1" dirty="0" smtClean="0">
                <a:solidFill>
                  <a:srgbClr val="92D050"/>
                </a:solidFill>
              </a:rPr>
              <a:t>현실 </a:t>
            </a:r>
            <a:r>
              <a:rPr lang="en-US" altLang="ko-KR" sz="1700" b="1" dirty="0" smtClean="0">
                <a:solidFill>
                  <a:srgbClr val="92D050"/>
                </a:solidFill>
              </a:rPr>
              <a:t>30</a:t>
            </a:r>
            <a:r>
              <a:rPr lang="ko-KR" altLang="en-US" sz="1700" b="1" dirty="0" smtClean="0">
                <a:solidFill>
                  <a:srgbClr val="92D050"/>
                </a:solidFill>
              </a:rPr>
              <a:t>일</a:t>
            </a:r>
            <a:r>
              <a:rPr lang="en-US" altLang="ko-KR" sz="17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마다 진행되는 대규모 </a:t>
            </a:r>
            <a:r>
              <a:rPr lang="ko-KR" altLang="en-US" sz="1700" dirty="0" err="1" smtClean="0">
                <a:solidFill>
                  <a:schemeClr val="bg1">
                    <a:lumMod val="75000"/>
                  </a:schemeClr>
                </a:solidFill>
              </a:rPr>
              <a:t>컨텐츠</a:t>
            </a:r>
            <a:endParaRPr lang="en-US" altLang="ko-KR" sz="1700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매 침공마다 주축이 되는 </a:t>
            </a:r>
            <a:r>
              <a:rPr lang="ko-KR" altLang="en-US" sz="1700" dirty="0" err="1" smtClean="0">
                <a:solidFill>
                  <a:schemeClr val="bg1">
                    <a:lumMod val="75000"/>
                  </a:schemeClr>
                </a:solidFill>
              </a:rPr>
              <a:t>몬스터가</a:t>
            </a:r>
            <a:r>
              <a:rPr lang="ko-KR" altLang="en-US" sz="1700" dirty="0" smtClean="0">
                <a:solidFill>
                  <a:schemeClr val="bg1">
                    <a:lumMod val="75000"/>
                  </a:schemeClr>
                </a:solidFill>
              </a:rPr>
              <a:t> 다르기 때문에 </a:t>
            </a:r>
            <a:r>
              <a:rPr lang="ko-KR" altLang="en-US" sz="1700" b="1" dirty="0" smtClean="0">
                <a:solidFill>
                  <a:srgbClr val="FF5B5F"/>
                </a:solidFill>
              </a:rPr>
              <a:t>언제나 새로운 침공</a:t>
            </a:r>
            <a:endParaRPr lang="ko-KR" altLang="en-US" sz="1700" b="1" dirty="0">
              <a:solidFill>
                <a:srgbClr val="FF5B5F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3" b="94876" l="9841" r="100000">
                        <a14:foregroundMark x1="70853" y1="23447" x2="81256" y2="19255"/>
                        <a14:foregroundMark x1="97188" y1="18012" x2="97188" y2="18012"/>
                        <a14:foregroundMark x1="79381" y1="8075" x2="80412" y2="22826"/>
                        <a14:foregroundMark x1="76945" y1="15373" x2="76945" y2="15373"/>
                        <a14:foregroundMark x1="75820" y1="16149" x2="75820" y2="16149"/>
                        <a14:foregroundMark x1="78257" y1="10714" x2="77976" y2="13509"/>
                        <a14:foregroundMark x1="78351" y1="8851" x2="78351" y2="8851"/>
                        <a14:foregroundMark x1="77601" y1="8696" x2="77601" y2="8696"/>
                        <a14:foregroundMark x1="47985" y1="4658" x2="47985" y2="4658"/>
                        <a14:foregroundMark x1="48828" y1="3882" x2="48828" y2="3882"/>
                        <a14:foregroundMark x1="49578" y1="6988" x2="49578" y2="6988"/>
                        <a14:foregroundMark x1="47329" y1="7298" x2="47329" y2="7298"/>
                        <a14:foregroundMark x1="47610" y1="3416" x2="47610" y2="3416"/>
                        <a14:foregroundMark x1="67854" y1="15062" x2="67854" y2="15062"/>
                        <a14:foregroundMark x1="68322" y1="12888" x2="68322" y2="12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46" t="-1865" r="-219" b="1865"/>
          <a:stretch/>
        </p:blipFill>
        <p:spPr>
          <a:xfrm flipH="1">
            <a:off x="1740468" y="2492896"/>
            <a:ext cx="1460893" cy="1391330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 rot="4212340">
            <a:off x="4157474" y="155715"/>
            <a:ext cx="3096344" cy="5040946"/>
          </a:xfrm>
          <a:prstGeom prst="downArrow">
            <a:avLst/>
          </a:prstGeom>
          <a:solidFill>
            <a:srgbClr val="B80000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1" b="100000" l="2400" r="90000">
                        <a14:backgroundMark x1="64000" y1="93647" x2="64000" y2="93647"/>
                        <a14:backgroundMark x1="53400" y1="94353" x2="53400" y2="94353"/>
                        <a14:backgroundMark x1="62600" y1="90353" x2="62600" y2="90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09" y="798163"/>
            <a:ext cx="1652886" cy="14049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6" b="89871" l="2427" r="89806">
                        <a14:foregroundMark x1="28641" y1="4095" x2="28641" y2="4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33" y="1788784"/>
            <a:ext cx="531740" cy="11977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3730" l="9910" r="89865">
                        <a14:backgroundMark x1="46171" y1="89655" x2="46171" y2="89655"/>
                        <a14:backgroundMark x1="41667" y1="90596" x2="41667" y2="90596"/>
                        <a14:backgroundMark x1="55405" y1="89969" x2="55405" y2="89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30" r="26659"/>
          <a:stretch/>
        </p:blipFill>
        <p:spPr>
          <a:xfrm>
            <a:off x="5212713" y="1550608"/>
            <a:ext cx="832098" cy="13050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1" b="100000" l="2400" r="90000">
                        <a14:backgroundMark x1="64000" y1="93647" x2="64000" y2="93647"/>
                        <a14:backgroundMark x1="53400" y1="94353" x2="53400" y2="94353"/>
                        <a14:backgroundMark x1="62600" y1="90353" x2="62600" y2="90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29" y="982684"/>
            <a:ext cx="1652886" cy="14049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71" b="100000" l="2400" r="90000">
                        <a14:backgroundMark x1="64000" y1="93647" x2="64000" y2="93647"/>
                        <a14:backgroundMark x1="53400" y1="94353" x2="53400" y2="94353"/>
                        <a14:backgroundMark x1="62600" y1="90353" x2="62600" y2="90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197" y="1738244"/>
            <a:ext cx="1652886" cy="140495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16" b="89871" l="2427" r="89806">
                        <a14:foregroundMark x1="28641" y1="4095" x2="28641" y2="4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35" y="1697259"/>
            <a:ext cx="531740" cy="11977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16" b="89871" l="2427" r="89806">
                        <a14:foregroundMark x1="28641" y1="4095" x2="28641" y2="4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73" y="2443819"/>
            <a:ext cx="531740" cy="11977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16" b="89871" l="2427" r="89806">
                        <a14:foregroundMark x1="28641" y1="4095" x2="28641" y2="4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75" y="2377513"/>
            <a:ext cx="531740" cy="1197706"/>
          </a:xfrm>
          <a:prstGeom prst="rect">
            <a:avLst/>
          </a:prstGeom>
        </p:spPr>
      </p:pic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691680" y="4187633"/>
            <a:ext cx="2394669" cy="1064919"/>
            <a:chOff x="1691680" y="4187633"/>
            <a:chExt cx="2394669" cy="106491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691680" y="4244440"/>
              <a:ext cx="2394669" cy="1008112"/>
            </a:xfrm>
            <a:prstGeom prst="roundRect">
              <a:avLst/>
            </a:prstGeom>
            <a:noFill/>
            <a:ln>
              <a:solidFill>
                <a:srgbClr val="00B05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막대한 보상</a:t>
              </a:r>
              <a:endParaRPr lang="en-US" altLang="ko-KR" sz="1600" dirty="0" smtClean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28974" y="4187633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92D050"/>
                  </a:solidFill>
                </a:rPr>
                <a:t>승리</a:t>
              </a:r>
              <a:endParaRPr lang="ko-KR" altLang="en-US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046076" y="4187633"/>
            <a:ext cx="2394669" cy="1064919"/>
            <a:chOff x="5046076" y="4187633"/>
            <a:chExt cx="2394669" cy="1064919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5046076" y="4244440"/>
              <a:ext cx="2394669" cy="1008112"/>
            </a:xfrm>
            <a:prstGeom prst="roundRect">
              <a:avLst/>
            </a:prstGeom>
            <a:noFill/>
            <a:ln>
              <a:solidFill>
                <a:srgbClr val="CC0000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rgbClr val="92D050"/>
                  </a:solidFill>
                </a:rPr>
                <a:t>1</a:t>
              </a:r>
              <a:r>
                <a:rPr lang="ko-KR" altLang="en-US" sz="1600" b="1" dirty="0" smtClean="0">
                  <a:solidFill>
                    <a:srgbClr val="92D050"/>
                  </a:solidFill>
                </a:rPr>
                <a:t>일간 </a:t>
              </a:r>
              <a:r>
                <a:rPr lang="en-US" altLang="ko-KR" sz="1600" dirty="0" smtClean="0">
                  <a:solidFill>
                    <a:schemeClr val="bg1">
                      <a:lumMod val="75000"/>
                    </a:schemeClr>
                  </a:solidFill>
                </a:rPr>
                <a:t>NPC </a:t>
              </a:r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사망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83370" y="4187633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4747"/>
                  </a:solidFill>
                </a:rPr>
                <a:t>패배</a:t>
              </a:r>
              <a:endParaRPr lang="ko-KR" altLang="en-US" dirty="0">
                <a:solidFill>
                  <a:srgbClr val="FF4747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031245" y="4886643"/>
            <a:ext cx="1715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희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귀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재료</a:t>
            </a:r>
            <a:r>
              <a:rPr lang="en-US" altLang="ko-KR" sz="14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</a:rPr>
              <a:t>재화 등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880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331640" y="1435424"/>
            <a:ext cx="5688632" cy="3240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상세기획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331640" y="1903476"/>
            <a:ext cx="5688632" cy="3240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제작모드 구현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331640" y="2839580"/>
            <a:ext cx="5688632" cy="3240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전투 디자인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31640" y="3307632"/>
            <a:ext cx="5688632" cy="3240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레벨 디자인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331640" y="3775684"/>
            <a:ext cx="5688632" cy="3240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NPC, </a:t>
            </a:r>
            <a:r>
              <a:rPr lang="ko-KR" altLang="en-US" dirty="0" err="1" smtClean="0"/>
              <a:t>퀘스트디자인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331640" y="2371528"/>
            <a:ext cx="5688632" cy="32403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프로토타입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31640" y="4243736"/>
            <a:ext cx="5688632" cy="32403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프로토타입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31640" y="4711788"/>
            <a:ext cx="5688632" cy="3240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/>
              <a:t>밸런싱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31640" y="5179840"/>
            <a:ext cx="5688632" cy="3240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 smtClean="0"/>
              <a:t>컨텐츠</a:t>
            </a:r>
            <a:r>
              <a:rPr lang="ko-KR" altLang="en-US" dirty="0" smtClean="0"/>
              <a:t> 디자인</a:t>
            </a:r>
            <a:endParaRPr lang="ko-KR" altLang="en-US" dirty="0"/>
          </a:p>
        </p:txBody>
      </p:sp>
      <p:sp>
        <p:nvSpPr>
          <p:cNvPr id="15" name="오른쪽 대괄호 14"/>
          <p:cNvSpPr/>
          <p:nvPr/>
        </p:nvSpPr>
        <p:spPr>
          <a:xfrm>
            <a:off x="7150881" y="1435424"/>
            <a:ext cx="45719" cy="324036"/>
          </a:xfrm>
          <a:prstGeom prst="rightBracke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308304" y="141277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개월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오른쪽 대괄호 16"/>
          <p:cNvSpPr/>
          <p:nvPr/>
        </p:nvSpPr>
        <p:spPr>
          <a:xfrm>
            <a:off x="7150881" y="1900285"/>
            <a:ext cx="45719" cy="324036"/>
          </a:xfrm>
          <a:prstGeom prst="rightBracke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308304" y="1868379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개월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오른쪽 대괄호 18"/>
          <p:cNvSpPr/>
          <p:nvPr/>
        </p:nvSpPr>
        <p:spPr>
          <a:xfrm>
            <a:off x="7150245" y="2839580"/>
            <a:ext cx="45719" cy="324036"/>
          </a:xfrm>
          <a:prstGeom prst="rightBracke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308304" y="280029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개월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오른쪽 대괄호 20"/>
          <p:cNvSpPr/>
          <p:nvPr/>
        </p:nvSpPr>
        <p:spPr>
          <a:xfrm>
            <a:off x="7150245" y="3324274"/>
            <a:ext cx="45719" cy="324036"/>
          </a:xfrm>
          <a:prstGeom prst="rightBracke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308304" y="328498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개월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오른쪽 대괄호 22"/>
          <p:cNvSpPr/>
          <p:nvPr/>
        </p:nvSpPr>
        <p:spPr>
          <a:xfrm>
            <a:off x="7150975" y="3780177"/>
            <a:ext cx="45719" cy="324036"/>
          </a:xfrm>
          <a:prstGeom prst="rightBracke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09034" y="374088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개월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오른쪽 대괄호 24"/>
          <p:cNvSpPr/>
          <p:nvPr/>
        </p:nvSpPr>
        <p:spPr>
          <a:xfrm>
            <a:off x="7153657" y="4717357"/>
            <a:ext cx="45719" cy="324036"/>
          </a:xfrm>
          <a:prstGeom prst="rightBracke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311716" y="4678067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개월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오른쪽 대괄호 26"/>
          <p:cNvSpPr/>
          <p:nvPr/>
        </p:nvSpPr>
        <p:spPr>
          <a:xfrm>
            <a:off x="7153657" y="5173834"/>
            <a:ext cx="45719" cy="324036"/>
          </a:xfrm>
          <a:prstGeom prst="rightBracke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311716" y="513454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개월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331640" y="5647892"/>
            <a:ext cx="5688632" cy="32403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프로토타입</a:t>
            </a:r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331640" y="6097371"/>
            <a:ext cx="5688632" cy="32403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CBT</a:t>
            </a:r>
            <a:endParaRPr lang="ko-KR" altLang="en-US" dirty="0"/>
          </a:p>
        </p:txBody>
      </p:sp>
      <p:sp>
        <p:nvSpPr>
          <p:cNvPr id="31" name="오른쪽 대괄호 30"/>
          <p:cNvSpPr/>
          <p:nvPr/>
        </p:nvSpPr>
        <p:spPr>
          <a:xfrm flipH="1">
            <a:off x="1088019" y="1435424"/>
            <a:ext cx="131771" cy="4951965"/>
          </a:xfrm>
          <a:prstGeom prst="righ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41945" y="2623363"/>
            <a:ext cx="542841" cy="2232634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1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년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개월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88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672" y="2921169"/>
            <a:ext cx="59046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  <a:endParaRPr lang="ko-KR" altLang="en-US" sz="6000" dirty="0">
              <a:solidFill>
                <a:srgbClr val="FF5B5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7844" y="3933056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Q &amp; A</a:t>
            </a:r>
            <a:endParaRPr lang="ko-KR" altLang="en-US" sz="4800" dirty="0">
              <a:solidFill>
                <a:schemeClr val="bg1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23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755576" y="478868"/>
            <a:ext cx="1224136" cy="1224136"/>
          </a:xfrm>
          <a:prstGeom prst="ellipse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255</a:t>
            </a:r>
          </a:p>
          <a:p>
            <a:pPr algn="ctr"/>
            <a:r>
              <a:rPr lang="en-US" altLang="ko-KR" dirty="0" smtClean="0"/>
              <a:t>91</a:t>
            </a:r>
          </a:p>
          <a:p>
            <a:pPr algn="ctr"/>
            <a:r>
              <a:rPr lang="en-US" altLang="ko-KR" dirty="0" smtClean="0"/>
              <a:t>95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3347864" y="2425894"/>
            <a:ext cx="1224136" cy="1224136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동기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4932040" y="2462334"/>
            <a:ext cx="1224136" cy="1224136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보상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6516216" y="2474385"/>
            <a:ext cx="1224136" cy="1224136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규칙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755576" y="5231396"/>
            <a:ext cx="1224136" cy="122413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글씨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55576" y="2063044"/>
            <a:ext cx="1224136" cy="1224136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255</a:t>
            </a:r>
          </a:p>
          <a:p>
            <a:pPr algn="ctr"/>
            <a:r>
              <a:rPr lang="en-US" altLang="ko-KR" dirty="0" smtClean="0"/>
              <a:t>0</a:t>
            </a:r>
          </a:p>
          <a:p>
            <a:pPr algn="ctr"/>
            <a:r>
              <a:rPr lang="en-US" altLang="ko-KR" dirty="0" smtClean="0"/>
              <a:t>102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755576" y="3630859"/>
            <a:ext cx="1224136" cy="12241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192</a:t>
            </a:r>
          </a:p>
          <a:p>
            <a:pPr algn="ctr"/>
            <a:r>
              <a:rPr lang="en-US" altLang="ko-KR" dirty="0" smtClean="0"/>
              <a:t>0</a:t>
            </a:r>
          </a:p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4788024" y="1700808"/>
            <a:ext cx="1512168" cy="504056"/>
          </a:xfrm>
          <a:prstGeom prst="round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고려대상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347864" y="3892170"/>
            <a:ext cx="1224136" cy="1224136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깊이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4932040" y="3892170"/>
            <a:ext cx="1224136" cy="1224136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인포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그래픽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6516216" y="3892170"/>
            <a:ext cx="1224136" cy="1224136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균형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4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39552" y="548680"/>
            <a:ext cx="8064896" cy="5760640"/>
            <a:chOff x="892089" y="1693909"/>
            <a:chExt cx="7197714" cy="3967338"/>
          </a:xfrm>
        </p:grpSpPr>
        <p:sp>
          <p:nvSpPr>
            <p:cNvPr id="6" name="1/2 액자 5"/>
            <p:cNvSpPr/>
            <p:nvPr/>
          </p:nvSpPr>
          <p:spPr>
            <a:xfrm>
              <a:off x="892089" y="1693909"/>
              <a:ext cx="324213" cy="360040"/>
            </a:xfrm>
            <a:prstGeom prst="halfFram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119" y="2124866"/>
              <a:ext cx="6462629" cy="3115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모든 종족들</a:t>
              </a:r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에게</a:t>
              </a:r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 괄시 받고 무시 당하던 종족 </a:t>
              </a:r>
              <a:r>
                <a:rPr lang="en-US" altLang="ko-KR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“</a:t>
              </a:r>
              <a:r>
                <a:rPr lang="ko-KR" altLang="en-US" b="1" dirty="0" smtClean="0">
                  <a:solidFill>
                    <a:srgbClr val="FF5B5F"/>
                  </a:solidFill>
                  <a:latin typeface="나눔고딕" pitchFamily="50" charset="-127"/>
                  <a:ea typeface="나눔고딕" pitchFamily="50" charset="-127"/>
                </a:rPr>
                <a:t>인간</a:t>
              </a:r>
              <a:r>
                <a:rPr lang="en-US" altLang="ko-KR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”</a:t>
              </a:r>
            </a:p>
            <a:p>
              <a:pPr algn="ctr"/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세 번의 </a:t>
              </a:r>
              <a:r>
                <a:rPr lang="ko-KR" altLang="en-US" b="1" dirty="0" smtClean="0">
                  <a:solidFill>
                    <a:srgbClr val="FF5B5F"/>
                  </a:solidFill>
                  <a:latin typeface="나눔고딕" pitchFamily="50" charset="-127"/>
                  <a:ea typeface="나눔고딕" pitchFamily="50" charset="-127"/>
                </a:rPr>
                <a:t>인간 대학살</a:t>
              </a:r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이 지나고</a:t>
              </a:r>
              <a:r>
                <a:rPr lang="en-US" altLang="ko-KR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살아남은 인간의 수는 매우 적었다</a:t>
              </a:r>
              <a:r>
                <a:rPr lang="en-US" altLang="ko-KR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algn="ctr"/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b="1" dirty="0" smtClean="0">
                  <a:solidFill>
                    <a:srgbClr val="FF5B5F"/>
                  </a:solidFill>
                  <a:latin typeface="나눔고딕" pitchFamily="50" charset="-127"/>
                  <a:ea typeface="나눔고딕" pitchFamily="50" charset="-127"/>
                </a:rPr>
                <a:t>300</a:t>
              </a:r>
              <a:r>
                <a:rPr lang="ko-KR" altLang="en-US" b="1" dirty="0" smtClean="0">
                  <a:solidFill>
                    <a:srgbClr val="FF5B5F"/>
                  </a:solidFill>
                  <a:latin typeface="나눔고딕" pitchFamily="50" charset="-127"/>
                  <a:ea typeface="나눔고딕" pitchFamily="50" charset="-127"/>
                </a:rPr>
                <a:t>년</a:t>
              </a:r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의 침묵을 깨고 어둠에서 나온 인간들은 이전과는 달랐다</a:t>
              </a:r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복수를 위해 그들이 들고나온 물건은 이 세계에 </a:t>
              </a:r>
              <a:r>
                <a:rPr lang="ko-KR" altLang="en-US" b="1" dirty="0" smtClean="0">
                  <a:solidFill>
                    <a:srgbClr val="FF5B5F"/>
                  </a:solidFill>
                  <a:latin typeface="나눔고딕" pitchFamily="50" charset="-127"/>
                  <a:ea typeface="나눔고딕" pitchFamily="50" charset="-127"/>
                </a:rPr>
                <a:t>존재하지 않던 것</a:t>
              </a:r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“</a:t>
              </a:r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그들이 들고 나온 것은 마치 </a:t>
              </a:r>
              <a:r>
                <a:rPr lang="ko-KR" altLang="en-US" b="1" dirty="0" smtClean="0">
                  <a:solidFill>
                    <a:srgbClr val="FF5B5F"/>
                  </a:solidFill>
                  <a:latin typeface="나눔고딕" pitchFamily="50" charset="-127"/>
                  <a:ea typeface="나눔고딕" pitchFamily="50" charset="-127"/>
                </a:rPr>
                <a:t>악마의 도구</a:t>
              </a:r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같았다</a:t>
              </a:r>
              <a:r>
                <a:rPr lang="en-US" altLang="ko-KR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.”</a:t>
              </a:r>
            </a:p>
            <a:p>
              <a:pPr algn="ctr"/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endParaRPr lang="en-US" altLang="ko-KR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이제 인간들은 </a:t>
              </a:r>
              <a:r>
                <a:rPr lang="ko-KR" altLang="en-US" b="1" dirty="0" err="1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이종족들에게</a:t>
              </a:r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b="1" dirty="0" smtClean="0">
                  <a:solidFill>
                    <a:srgbClr val="FF5B5F"/>
                  </a:solidFill>
                  <a:latin typeface="나눔고딕" pitchFamily="50" charset="-127"/>
                  <a:ea typeface="나눔고딕" pitchFamily="50" charset="-127"/>
                </a:rPr>
                <a:t>피의 복수</a:t>
              </a:r>
              <a:r>
                <a:rPr lang="ko-KR" altLang="en-US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를 시작하려 한다</a:t>
              </a:r>
              <a:r>
                <a:rPr lang="en-US" altLang="ko-KR" b="1" dirty="0" smtClean="0">
                  <a:solidFill>
                    <a:schemeClr val="bg1">
                      <a:lumMod val="8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ko-KR" altLang="en-US" b="1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" name="1/2 액자 7"/>
            <p:cNvSpPr/>
            <p:nvPr/>
          </p:nvSpPr>
          <p:spPr>
            <a:xfrm rot="10800000">
              <a:off x="7801771" y="5301207"/>
              <a:ext cx="288032" cy="360040"/>
            </a:xfrm>
            <a:prstGeom prst="halfFram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444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악마의 도구</a:t>
            </a:r>
            <a:r>
              <a:rPr lang="en-US" altLang="ko-KR" dirty="0" smtClean="0"/>
              <a:t>? - Gram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96752"/>
            <a:ext cx="3044958" cy="2435357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" b="100000" l="0" r="100000">
                        <a14:foregroundMark x1="11333" y1="21615" x2="11333" y2="21615"/>
                        <a14:foregroundMark x1="4500" y1="22396" x2="4500" y2="22396"/>
                        <a14:foregroundMark x1="7667" y1="20573" x2="7667" y2="20573"/>
                        <a14:foregroundMark x1="13000" y1="21094" x2="13000" y2="21094"/>
                        <a14:foregroundMark x1="10833" y1="20573" x2="10833" y2="20573"/>
                        <a14:foregroundMark x1="26833" y1="5990" x2="26833" y2="5990"/>
                        <a14:foregroundMark x1="45833" y1="16667" x2="45833" y2="16667"/>
                        <a14:foregroundMark x1="65000" y1="8073" x2="65000" y2="8073"/>
                        <a14:foregroundMark x1="68667" y1="8333" x2="68667" y2="8333"/>
                        <a14:foregroundMark x1="78333" y1="86198" x2="78333" y2="86198"/>
                        <a14:foregroundMark x1="75667" y1="88802" x2="75667" y2="88802"/>
                        <a14:foregroundMark x1="72500" y1="90625" x2="72500" y2="90625"/>
                        <a14:foregroundMark x1="69167" y1="88281" x2="69167" y2="88281"/>
                        <a14:foregroundMark x1="41833" y1="44010" x2="41833" y2="44010"/>
                        <a14:foregroundMark x1="29167" y1="76563" x2="29167" y2="76563"/>
                        <a14:foregroundMark x1="28000" y1="75781" x2="28000" y2="75781"/>
                        <a14:foregroundMark x1="23833" y1="73438" x2="23833" y2="73438"/>
                        <a14:foregroundMark x1="61000" y1="10938" x2="61000" y2="10938"/>
                        <a14:foregroundMark x1="59667" y1="11719" x2="59667" y2="11719"/>
                        <a14:foregroundMark x1="57000" y1="16146" x2="57000" y2="161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1" y="1988840"/>
            <a:ext cx="1910385" cy="1222646"/>
          </a:xfrm>
          <a:prstGeom prst="rect">
            <a:avLst/>
          </a:prstGeom>
        </p:spPr>
      </p:pic>
      <p:sp>
        <p:nvSpPr>
          <p:cNvPr id="7" name="덧셈 기호 6"/>
          <p:cNvSpPr/>
          <p:nvPr/>
        </p:nvSpPr>
        <p:spPr>
          <a:xfrm>
            <a:off x="4139952" y="2204119"/>
            <a:ext cx="864096" cy="792088"/>
          </a:xfrm>
          <a:prstGeom prst="mathPlus">
            <a:avLst>
              <a:gd name="adj1" fmla="val 2569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5576" y="3861048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1590" y="4233862"/>
            <a:ext cx="7380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인간의 신체 한계를 뛰어넘기 위해 고안된 </a:t>
            </a:r>
            <a:r>
              <a:rPr lang="ko-KR" altLang="en-US" dirty="0" smtClean="0">
                <a:solidFill>
                  <a:srgbClr val="FF5B5F"/>
                </a:solidFill>
              </a:rPr>
              <a:t>마법보조기계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이다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이 기계도구는 </a:t>
            </a:r>
            <a:r>
              <a:rPr lang="en-US" altLang="ko-KR" b="1" dirty="0" smtClean="0">
                <a:solidFill>
                  <a:srgbClr val="FF5B5F"/>
                </a:solidFill>
                <a:latin typeface="나눔고딕 ExtraBold" pitchFamily="50" charset="-127"/>
                <a:ea typeface="나눔고딕 ExtraBold" pitchFamily="50" charset="-127"/>
              </a:rPr>
              <a:t>Gram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이라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불리우며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인간의 몸으로 할 수 없는 일들을 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가능 하게 해준다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43608" y="6032321"/>
            <a:ext cx="5400600" cy="276999"/>
            <a:chOff x="1043608" y="6032321"/>
            <a:chExt cx="5400600" cy="276999"/>
          </a:xfrm>
        </p:grpSpPr>
        <p:sp>
          <p:nvSpPr>
            <p:cNvPr id="10" name="TextBox 9"/>
            <p:cNvSpPr txBox="1"/>
            <p:nvPr/>
          </p:nvSpPr>
          <p:spPr>
            <a:xfrm>
              <a:off x="1043608" y="6032321"/>
              <a:ext cx="540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FF5B5F"/>
                  </a:solidFill>
                </a:rPr>
                <a:t>Gram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 :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북유럽신화 영웅 </a:t>
              </a:r>
              <a:r>
                <a:rPr lang="ko-KR" altLang="en-US" sz="1200" dirty="0" err="1" smtClean="0">
                  <a:solidFill>
                    <a:schemeClr val="bg1">
                      <a:lumMod val="50000"/>
                    </a:schemeClr>
                  </a:solidFill>
                </a:rPr>
                <a:t>시구르드의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 검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“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큰 슬픔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”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이라는 뜻을 가지고 있다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43608" y="6093295"/>
              <a:ext cx="60573" cy="178109"/>
            </a:xfrm>
            <a:prstGeom prst="rect">
              <a:avLst/>
            </a:prstGeom>
            <a:solidFill>
              <a:srgbClr val="FF5B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67543" y="1119428"/>
            <a:ext cx="4318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75000"/>
                  </a:schemeClr>
                </a:solidFill>
              </a:rPr>
              <a:t>이종족들이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 악마의 도구라 칭하는 것은 무엇인가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3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 flipH="1" flipV="1">
            <a:off x="3203848" y="2240868"/>
            <a:ext cx="1368152" cy="164706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572000" y="2240868"/>
            <a:ext cx="1368152" cy="164706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4572000" y="3887935"/>
            <a:ext cx="2581620" cy="6684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1972862" y="3887935"/>
            <a:ext cx="2599138" cy="6684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Gram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3" y="1119428"/>
            <a:ext cx="4318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>
                    <a:lumMod val="75000"/>
                  </a:schemeClr>
                </a:solidFill>
              </a:rPr>
              <a:t>마나캡슐과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 기계의 힘을 이용한 신체강화 장비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7554" y="5662989"/>
            <a:ext cx="8028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유저는 나만의 </a:t>
            </a:r>
            <a:r>
              <a:rPr lang="ko-KR" altLang="en-US" b="1" dirty="0" smtClean="0">
                <a:solidFill>
                  <a:srgbClr val="FF5B5F"/>
                </a:solidFill>
              </a:rPr>
              <a:t>기계장비</a:t>
            </a:r>
            <a:r>
              <a:rPr lang="en-US" altLang="ko-KR" b="1" dirty="0" smtClean="0">
                <a:solidFill>
                  <a:srgbClr val="FF5B5F"/>
                </a:solidFill>
              </a:rPr>
              <a:t>(Gram)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를 </a:t>
            </a:r>
            <a:r>
              <a:rPr lang="ko-KR" altLang="en-US" b="1" dirty="0" smtClean="0">
                <a:solidFill>
                  <a:srgbClr val="FF5B5F"/>
                </a:solidFill>
              </a:rPr>
              <a:t>제작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여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호쾌한 액션을 구사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자신이 원하는 액션을 위해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 Gram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을 교체하여 </a:t>
            </a:r>
            <a:r>
              <a:rPr lang="ko-KR" altLang="en-US" b="1" dirty="0" smtClean="0">
                <a:solidFill>
                  <a:srgbClr val="FF5B5F"/>
                </a:solidFill>
              </a:rPr>
              <a:t>자신만의 캐릭터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를 만든다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613560" y="4016308"/>
            <a:ext cx="1080120" cy="108012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역전가능 요소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08" y="3068960"/>
            <a:ext cx="1656184" cy="1637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타원 10"/>
          <p:cNvSpPr/>
          <p:nvPr/>
        </p:nvSpPr>
        <p:spPr>
          <a:xfrm>
            <a:off x="5400092" y="1700808"/>
            <a:ext cx="1080120" cy="10801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한눈에 보이는 개성</a:t>
            </a:r>
            <a:endParaRPr lang="ko-KR" altLang="en-US" sz="1100" dirty="0"/>
          </a:p>
        </p:txBody>
      </p:sp>
      <p:sp>
        <p:nvSpPr>
          <p:cNvPr id="12" name="타원 11"/>
          <p:cNvSpPr/>
          <p:nvPr/>
        </p:nvSpPr>
        <p:spPr>
          <a:xfrm>
            <a:off x="1432802" y="4016308"/>
            <a:ext cx="1080120" cy="10801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차별화된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액</a:t>
            </a:r>
            <a:r>
              <a:rPr lang="ko-KR" altLang="en-US" sz="1100" dirty="0"/>
              <a:t>션</a:t>
            </a:r>
          </a:p>
        </p:txBody>
      </p:sp>
      <p:sp>
        <p:nvSpPr>
          <p:cNvPr id="15" name="타원 14"/>
          <p:cNvSpPr/>
          <p:nvPr/>
        </p:nvSpPr>
        <p:spPr>
          <a:xfrm>
            <a:off x="2663788" y="1700808"/>
            <a:ext cx="1080120" cy="10801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제작의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재</a:t>
            </a:r>
            <a:r>
              <a:rPr lang="ko-KR" altLang="en-US" sz="1100" dirty="0"/>
              <a:t>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64702" y="4725144"/>
            <a:ext cx="1198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/>
              <a:t>필살기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5331177" y="2449868"/>
            <a:ext cx="1198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취</a:t>
            </a:r>
            <a:r>
              <a:rPr lang="ko-KR" altLang="en-US" sz="1100" dirty="0"/>
              <a:t>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04262" y="2363013"/>
            <a:ext cx="1198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제작모</a:t>
            </a:r>
            <a:r>
              <a:rPr lang="ko-KR" altLang="en-US" sz="1100" dirty="0"/>
              <a:t>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3462" y="4725144"/>
            <a:ext cx="1198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/>
              <a:t>보다 멋지게</a:t>
            </a:r>
            <a:endParaRPr lang="ko-KR" altLang="en-US" sz="11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37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Gram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67543" y="1119428"/>
            <a:ext cx="4318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Gram</a:t>
            </a:r>
            <a:r>
              <a:rPr lang="ko-KR" altLang="en-US" sz="1200" dirty="0" err="1" smtClean="0">
                <a:solidFill>
                  <a:schemeClr val="bg1">
                    <a:lumMod val="75000"/>
                  </a:schemeClr>
                </a:solidFill>
              </a:rPr>
              <a:t>스킬은</a:t>
            </a:r>
            <a:r>
              <a:rPr lang="ko-KR" altLang="en-US" sz="1200" dirty="0" smtClean="0">
                <a:solidFill>
                  <a:schemeClr val="bg1">
                    <a:lumMod val="75000"/>
                  </a:schemeClr>
                </a:solidFill>
              </a:rPr>
              <a:t> 더욱 멋지고 더욱 강력합니다</a:t>
            </a:r>
            <a:r>
              <a:rPr lang="en-US" altLang="ko-KR" sz="12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02646" y="5147900"/>
            <a:ext cx="85387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Gram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스킬은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rgbClr val="FF5B5F"/>
                </a:solidFill>
              </a:rPr>
              <a:t>화려한 </a:t>
            </a:r>
            <a:r>
              <a:rPr lang="ko-KR" altLang="en-US" b="1" dirty="0" err="1" smtClean="0">
                <a:solidFill>
                  <a:srgbClr val="FF5B5F"/>
                </a:solidFill>
              </a:rPr>
              <a:t>이펙트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와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rgbClr val="FF5B5F"/>
                </a:solidFill>
              </a:rPr>
              <a:t>강력한 </a:t>
            </a:r>
            <a:r>
              <a:rPr lang="ko-KR" altLang="en-US" b="1" dirty="0" err="1" smtClean="0">
                <a:solidFill>
                  <a:srgbClr val="FF5B5F"/>
                </a:solidFill>
              </a:rPr>
              <a:t>데미지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가지고 있다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하지만 </a:t>
            </a:r>
            <a:r>
              <a:rPr lang="ko-KR" altLang="en-US" b="1" dirty="0" smtClean="0"/>
              <a:t>탄약의 개념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인 </a:t>
            </a:r>
            <a:r>
              <a:rPr lang="ko-KR" altLang="en-US" b="1" dirty="0" smtClean="0">
                <a:solidFill>
                  <a:srgbClr val="0070C0"/>
                </a:solidFill>
              </a:rPr>
              <a:t>캡슐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의 소지는 제한적이기 때문에 상황을 고려해 </a:t>
            </a:r>
            <a:r>
              <a:rPr lang="ko-KR" altLang="en-US" b="1" dirty="0" smtClean="0">
                <a:solidFill>
                  <a:srgbClr val="FF5B5F"/>
                </a:solidFill>
              </a:rPr>
              <a:t>신중하게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Gram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스킬을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사용해야 한다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66" y="1559573"/>
            <a:ext cx="5961868" cy="3519100"/>
          </a:xfr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61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 flipH="1">
            <a:off x="1871700" y="1640256"/>
            <a:ext cx="2700300" cy="177728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572000" y="1640256"/>
            <a:ext cx="2700300" cy="177728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1871700" y="3417544"/>
            <a:ext cx="5400600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기획의도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7554" y="4365104"/>
            <a:ext cx="8190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아이템 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작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을 위한 노력과 호쾌한 전투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그리고 자기만의 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성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을 느끼게 유도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endParaRPr lang="en-US" altLang="ko-KR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  <a:p>
            <a:pPr algn="just"/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유저들은 자신이 원하는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Gram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을 제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</a:rPr>
              <a:t>작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해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Gram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</a:rPr>
              <a:t>스킬을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 사용하고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</a:rPr>
              <a:t>남들과 다른 자신의 캐릭터를 보게 될 것이다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altLang="ko-KR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85802" y="4449991"/>
            <a:ext cx="0" cy="223385"/>
          </a:xfrm>
          <a:prstGeom prst="line">
            <a:avLst/>
          </a:prstGeom>
          <a:ln w="28575">
            <a:solidFill>
              <a:srgbClr val="FF5B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85802" y="5268089"/>
            <a:ext cx="0" cy="223385"/>
          </a:xfrm>
          <a:prstGeom prst="line">
            <a:avLst/>
          </a:prstGeom>
          <a:ln w="28575">
            <a:solidFill>
              <a:srgbClr val="FF5B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눈물 방울 6"/>
          <p:cNvSpPr/>
          <p:nvPr/>
        </p:nvSpPr>
        <p:spPr>
          <a:xfrm>
            <a:off x="1331640" y="2902032"/>
            <a:ext cx="1080120" cy="1031024"/>
          </a:xfrm>
          <a:prstGeom prst="teardrop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아이템 제</a:t>
            </a:r>
            <a:r>
              <a:rPr lang="ko-KR" altLang="en-US" sz="1100" dirty="0"/>
              <a:t>작</a:t>
            </a:r>
          </a:p>
        </p:txBody>
      </p:sp>
      <p:sp>
        <p:nvSpPr>
          <p:cNvPr id="8" name="눈물 방울 7"/>
          <p:cNvSpPr/>
          <p:nvPr/>
        </p:nvSpPr>
        <p:spPr>
          <a:xfrm>
            <a:off x="4139952" y="1227846"/>
            <a:ext cx="972108" cy="927922"/>
          </a:xfrm>
          <a:prstGeom prst="teardrop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호쾌한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액</a:t>
            </a:r>
            <a:r>
              <a:rPr lang="ko-KR" altLang="en-US" sz="1100" dirty="0"/>
              <a:t>션</a:t>
            </a:r>
          </a:p>
        </p:txBody>
      </p:sp>
      <p:sp>
        <p:nvSpPr>
          <p:cNvPr id="9" name="눈물 방울 8"/>
          <p:cNvSpPr/>
          <p:nvPr/>
        </p:nvSpPr>
        <p:spPr>
          <a:xfrm>
            <a:off x="6732240" y="2902032"/>
            <a:ext cx="1080120" cy="1031024"/>
          </a:xfrm>
          <a:prstGeom prst="teardrop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개성있는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캐릭터</a:t>
            </a:r>
            <a:endParaRPr lang="en-US" altLang="ko-KR" sz="1100" dirty="0" smtClean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1452609" y="2436173"/>
            <a:ext cx="6400800" cy="419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나만의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기계장비을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 이용한 호쾌한 액션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690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63688" y="1628800"/>
            <a:ext cx="6120680" cy="59093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게임설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시놉시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Gram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기획의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배경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컨텐츠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캐릭터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몬스터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endParaRPr lang="en-US" altLang="ko-KR" dirty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필드와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인스턴스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err="1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던전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시스템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altLang="ko-KR" dirty="0" smtClean="0">
                <a:solidFill>
                  <a:srgbClr val="FF5B5F"/>
                </a:solidFill>
                <a:latin typeface="나눔고딕" pitchFamily="50" charset="-127"/>
                <a:ea typeface="나눔고딕" pitchFamily="50" charset="-127"/>
              </a:rPr>
              <a:t>Gram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착용부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위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sz="1600" dirty="0" err="1" smtClean="0">
                <a:solidFill>
                  <a:srgbClr val="FF5B5F"/>
                </a:solidFill>
                <a:latin typeface="나눔고딕" pitchFamily="50" charset="-127"/>
                <a:ea typeface="나눔고딕" pitchFamily="50" charset="-127"/>
              </a:rPr>
              <a:t>소울잼</a:t>
            </a:r>
            <a:r>
              <a:rPr lang="ko-KR" altLang="en-US" sz="1600" dirty="0" smtClean="0">
                <a:solidFill>
                  <a:srgbClr val="FF5B5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획득과 분류</a:t>
            </a:r>
            <a:endParaRPr lang="en-US" altLang="ko-KR" sz="1600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Gram</a:t>
            </a:r>
            <a:r>
              <a:rPr lang="en-US" altLang="ko-KR" sz="1600" dirty="0" smtClean="0">
                <a:solidFill>
                  <a:srgbClr val="FF5B5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dirty="0" smtClean="0">
                <a:solidFill>
                  <a:srgbClr val="FF5B5F"/>
                </a:solidFill>
                <a:latin typeface="나눔고딕" pitchFamily="50" charset="-127"/>
                <a:ea typeface="나눔고딕" pitchFamily="50" charset="-127"/>
              </a:rPr>
              <a:t>제작모드</a:t>
            </a:r>
            <a:endParaRPr lang="en-US" altLang="ko-KR" sz="1600" dirty="0" smtClean="0">
              <a:solidFill>
                <a:srgbClr val="FF5B5F"/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sz="1600" dirty="0" smtClean="0">
                <a:solidFill>
                  <a:srgbClr val="FF5B5F"/>
                </a:solidFill>
                <a:latin typeface="나눔고딕" pitchFamily="50" charset="-127"/>
                <a:ea typeface="나눔고딕" pitchFamily="50" charset="-127"/>
              </a:rPr>
              <a:t>전투</a:t>
            </a:r>
            <a:endParaRPr lang="en-US" altLang="ko-KR" sz="1600" dirty="0" smtClean="0">
              <a:solidFill>
                <a:srgbClr val="FF5B5F"/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sz="1600" dirty="0" err="1" smtClean="0">
                <a:solidFill>
                  <a:srgbClr val="FF5B5F"/>
                </a:solidFill>
                <a:latin typeface="나눔고딕" pitchFamily="50" charset="-127"/>
                <a:ea typeface="나눔고딕" pitchFamily="50" charset="-127"/>
              </a:rPr>
              <a:t>몬스터침</a:t>
            </a:r>
            <a:r>
              <a:rPr lang="ko-KR" altLang="en-US" sz="1600" dirty="0" err="1">
                <a:solidFill>
                  <a:srgbClr val="FF5B5F"/>
                </a:solidFill>
                <a:latin typeface="나눔고딕" pitchFamily="50" charset="-127"/>
                <a:ea typeface="나눔고딕" pitchFamily="50" charset="-127"/>
              </a:rPr>
              <a:t>공</a:t>
            </a:r>
            <a:endParaRPr lang="en-US" altLang="ko-KR" sz="1600" dirty="0" smtClean="0">
              <a:solidFill>
                <a:srgbClr val="FF5B5F"/>
              </a:solidFill>
              <a:latin typeface="나눔고딕" pitchFamily="50" charset="-127"/>
              <a:ea typeface="나눔고딕" pitchFamily="50" charset="-127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AutoNum type="arabicPeriod"/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5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>
            <a:stCxn id="4" idx="1"/>
          </p:cNvCxnSpPr>
          <p:nvPr/>
        </p:nvCxnSpPr>
        <p:spPr>
          <a:xfrm flipH="1">
            <a:off x="1770929" y="2303652"/>
            <a:ext cx="422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7" idx="1"/>
          </p:cNvCxnSpPr>
          <p:nvPr/>
        </p:nvCxnSpPr>
        <p:spPr>
          <a:xfrm flipH="1">
            <a:off x="1770929" y="3154144"/>
            <a:ext cx="422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763688" y="4005064"/>
            <a:ext cx="422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763688" y="4869160"/>
            <a:ext cx="422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</a:t>
            </a:r>
            <a:r>
              <a:rPr lang="ko-KR" altLang="en-US" dirty="0"/>
              <a:t>경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619672" y="1700808"/>
            <a:ext cx="7281764" cy="4131931"/>
            <a:chOff x="1033624" y="1700808"/>
            <a:chExt cx="7440670" cy="4131931"/>
          </a:xfrm>
        </p:grpSpPr>
        <p:sp>
          <p:nvSpPr>
            <p:cNvPr id="20" name="오른쪽 화살표 19"/>
            <p:cNvSpPr/>
            <p:nvPr/>
          </p:nvSpPr>
          <p:spPr>
            <a:xfrm rot="5400000">
              <a:off x="-837177" y="3628093"/>
              <a:ext cx="4050701" cy="19613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619672" y="2107523"/>
              <a:ext cx="3792103" cy="408623"/>
              <a:chOff x="1115616" y="1612691"/>
              <a:chExt cx="3792103" cy="408623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115616" y="1628800"/>
                <a:ext cx="72008" cy="360040"/>
              </a:xfrm>
              <a:prstGeom prst="rect">
                <a:avLst/>
              </a:prstGeom>
              <a:solidFill>
                <a:srgbClr val="FF5B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218052" y="1612691"/>
                <a:ext cx="3689667" cy="408623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세 번째의 인간 대학살</a:t>
                </a:r>
                <a:endParaRPr lang="ko-KR" alt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1619672" y="2964832"/>
              <a:ext cx="3792103" cy="369332"/>
              <a:chOff x="1115616" y="2555612"/>
              <a:chExt cx="3792103" cy="369332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115616" y="2564904"/>
                <a:ext cx="72008" cy="360040"/>
              </a:xfrm>
              <a:prstGeom prst="rect">
                <a:avLst/>
              </a:prstGeom>
              <a:solidFill>
                <a:srgbClr val="FF5B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218052" y="2555612"/>
                <a:ext cx="3689667" cy="36933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bg1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en-US" altLang="ko-KR" dirty="0"/>
                  <a:t>300</a:t>
                </a:r>
                <a:r>
                  <a:rPr lang="ko-KR" altLang="en-US" dirty="0"/>
                  <a:t>년 동안 인간종족의 피난</a:t>
                </a: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1619672" y="3815324"/>
              <a:ext cx="3792103" cy="369332"/>
              <a:chOff x="1115616" y="3347700"/>
              <a:chExt cx="3792103" cy="369332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1115616" y="3356992"/>
                <a:ext cx="72008" cy="360040"/>
              </a:xfrm>
              <a:prstGeom prst="rect">
                <a:avLst/>
              </a:prstGeom>
              <a:solidFill>
                <a:srgbClr val="FF5B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218052" y="3347700"/>
                <a:ext cx="3689667" cy="36933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bg1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ko-KR" altLang="en-US" dirty="0"/>
                  <a:t>인간의 복귀 </a:t>
                </a:r>
                <a:r>
                  <a:rPr lang="en-US" altLang="ko-KR" dirty="0"/>
                  <a:t>– </a:t>
                </a:r>
                <a:r>
                  <a:rPr lang="ko-KR" altLang="en-US" dirty="0"/>
                  <a:t>기계기술의 발명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619672" y="4675109"/>
              <a:ext cx="3792103" cy="369332"/>
              <a:chOff x="1115616" y="3347700"/>
              <a:chExt cx="3792103" cy="369332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115616" y="3356992"/>
                <a:ext cx="72008" cy="360040"/>
              </a:xfrm>
              <a:prstGeom prst="rect">
                <a:avLst/>
              </a:prstGeom>
              <a:solidFill>
                <a:srgbClr val="FF5B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218052" y="3347700"/>
                <a:ext cx="3689667" cy="369332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85000"/>
                    <a:lumOff val="15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bg1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ko-KR" altLang="en-US" dirty="0" smtClean="0"/>
                  <a:t>인간이 </a:t>
                </a:r>
                <a:r>
                  <a:rPr lang="ko-KR" altLang="en-US" dirty="0" err="1" smtClean="0"/>
                  <a:t>이종족을</a:t>
                </a:r>
                <a:r>
                  <a:rPr lang="ko-KR" altLang="en-US" dirty="0" smtClean="0"/>
                  <a:t> 침략하기 </a:t>
                </a:r>
                <a:r>
                  <a:rPr lang="ko-KR" altLang="en-US" dirty="0"/>
                  <a:t>시작</a:t>
                </a:r>
              </a:p>
            </p:txBody>
          </p:sp>
        </p:grpSp>
        <p:sp>
          <p:nvSpPr>
            <p:cNvPr id="18" name="오른쪽 화살표 17"/>
            <p:cNvSpPr/>
            <p:nvPr/>
          </p:nvSpPr>
          <p:spPr>
            <a:xfrm flipH="1">
              <a:off x="5521967" y="4621939"/>
              <a:ext cx="432048" cy="463245"/>
            </a:xfrm>
            <a:prstGeom prst="rightArrow">
              <a:avLst>
                <a:gd name="adj1" fmla="val 58347"/>
                <a:gd name="adj2" fmla="val 43249"/>
              </a:avLst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54014" y="4669602"/>
              <a:ext cx="2520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현재 게임의 시대</a:t>
              </a:r>
              <a:endParaRPr lang="ko-KR" altLang="en-US" sz="16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2" name="순서도: 병합 21"/>
            <p:cNvSpPr/>
            <p:nvPr/>
          </p:nvSpPr>
          <p:spPr>
            <a:xfrm>
              <a:off x="1033624" y="5598238"/>
              <a:ext cx="309116" cy="234501"/>
            </a:xfrm>
            <a:prstGeom prst="flowChartMerg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타원 25"/>
          <p:cNvSpPr/>
          <p:nvPr/>
        </p:nvSpPr>
        <p:spPr>
          <a:xfrm>
            <a:off x="1748060" y="3137223"/>
            <a:ext cx="45719" cy="45719"/>
          </a:xfrm>
          <a:prstGeom prst="ellipse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1748069" y="2280792"/>
            <a:ext cx="45719" cy="45719"/>
          </a:xfrm>
          <a:prstGeom prst="ellipse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748586" y="3982204"/>
            <a:ext cx="45719" cy="45719"/>
          </a:xfrm>
          <a:prstGeom prst="ellipse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748069" y="4846300"/>
            <a:ext cx="45719" cy="45719"/>
          </a:xfrm>
          <a:prstGeom prst="ellipse">
            <a:avLst/>
          </a:prstGeom>
          <a:solidFill>
            <a:srgbClr val="FF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93452" y="1700808"/>
            <a:ext cx="127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BD 29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98792" y="2630225"/>
            <a:ext cx="2849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BD 30</a:t>
            </a:r>
            <a:r>
              <a:rPr lang="ko-KR" altLang="en-US" dirty="0" smtClean="0"/>
              <a:t>년</a:t>
            </a:r>
            <a:r>
              <a:rPr lang="en-US" altLang="ko-KR" dirty="0" smtClean="0"/>
              <a:t>~BD 300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303910" y="3462268"/>
            <a:ext cx="127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AG 1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305835" y="4317352"/>
            <a:ext cx="127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AG 15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D8E6-7DC1-4589-AB67-0C35D689FA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2368</TotalTime>
  <Words>808</Words>
  <Application>Microsoft Office PowerPoint</Application>
  <PresentationFormat>화면 슬라이드 쇼(4:3)</PresentationFormat>
  <Paragraphs>338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굴림</vt:lpstr>
      <vt:lpstr>Arial</vt:lpstr>
      <vt:lpstr>나눔고딕 ExtraBold</vt:lpstr>
      <vt:lpstr>맑은 고딕</vt:lpstr>
      <vt:lpstr>나눔고딕</vt:lpstr>
      <vt:lpstr>Office 테마</vt:lpstr>
      <vt:lpstr>Project Q1</vt:lpstr>
      <vt:lpstr>게임설명</vt:lpstr>
      <vt:lpstr>PowerPoint 프레젠테이션</vt:lpstr>
      <vt:lpstr>악마의 도구? - Gram</vt:lpstr>
      <vt:lpstr>Gram</vt:lpstr>
      <vt:lpstr>Gram 사용</vt:lpstr>
      <vt:lpstr>기획의도</vt:lpstr>
      <vt:lpstr>목차</vt:lpstr>
      <vt:lpstr>배경</vt:lpstr>
      <vt:lpstr>컨텐츠</vt:lpstr>
      <vt:lpstr>캐릭터</vt:lpstr>
      <vt:lpstr>캐릭터</vt:lpstr>
      <vt:lpstr>몬스터</vt:lpstr>
      <vt:lpstr>필드 &amp; 인스턴스 던전</vt:lpstr>
      <vt:lpstr>PowerPoint 프레젠테이션</vt:lpstr>
      <vt:lpstr>Gram의 착용부위</vt:lpstr>
      <vt:lpstr>소울잼의 획득과 분류</vt:lpstr>
      <vt:lpstr>제작모드</vt:lpstr>
      <vt:lpstr>제작모드</vt:lpstr>
      <vt:lpstr>전투</vt:lpstr>
      <vt:lpstr>몬스터 침공</vt:lpstr>
      <vt:lpstr>일정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138</cp:revision>
  <dcterms:created xsi:type="dcterms:W3CDTF">2014-03-02T02:07:56Z</dcterms:created>
  <dcterms:modified xsi:type="dcterms:W3CDTF">2014-04-11T05:45:17Z</dcterms:modified>
</cp:coreProperties>
</file>